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2.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3.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8.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9.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20.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21.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2.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sldIdLst>
    <p:sldId id="256" r:id="rId5"/>
    <p:sldId id="360" r:id="rId6"/>
    <p:sldId id="257" r:id="rId7"/>
    <p:sldId id="258" r:id="rId8"/>
    <p:sldId id="259" r:id="rId9"/>
    <p:sldId id="260" r:id="rId10"/>
    <p:sldId id="261" r:id="rId11"/>
    <p:sldId id="262" r:id="rId12"/>
    <p:sldId id="277" r:id="rId13"/>
    <p:sldId id="264" r:id="rId14"/>
    <p:sldId id="265" r:id="rId15"/>
    <p:sldId id="266" r:id="rId16"/>
    <p:sldId id="282" r:id="rId17"/>
    <p:sldId id="268" r:id="rId18"/>
    <p:sldId id="271" r:id="rId19"/>
    <p:sldId id="270" r:id="rId20"/>
    <p:sldId id="361" r:id="rId21"/>
    <p:sldId id="286" r:id="rId22"/>
    <p:sldId id="287" r:id="rId23"/>
    <p:sldId id="274" r:id="rId24"/>
    <p:sldId id="293" r:id="rId25"/>
    <p:sldId id="276" r:id="rId26"/>
    <p:sldId id="283" r:id="rId27"/>
    <p:sldId id="362" r:id="rId28"/>
    <p:sldId id="278" r:id="rId29"/>
    <p:sldId id="279" r:id="rId30"/>
    <p:sldId id="363" r:id="rId31"/>
    <p:sldId id="294" r:id="rId32"/>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di Albert" initials="HA" lastIdx="2" clrIdx="0">
    <p:extLst>
      <p:ext uri="{19B8F6BF-5375-455C-9EA6-DF929625EA0E}">
        <p15:presenceInfo xmlns:p15="http://schemas.microsoft.com/office/powerpoint/2012/main" userId="S-1-5-21-758399636-2987204155-3505288178-1353" providerId="AD"/>
      </p:ext>
    </p:extLst>
  </p:cmAuthor>
  <p:cmAuthor id="2" name="Fiona Stewart" initials="FS" lastIdx="3" clrIdx="1">
    <p:extLst>
      <p:ext uri="{19B8F6BF-5375-455C-9EA6-DF929625EA0E}">
        <p15:presenceInfo xmlns:p15="http://schemas.microsoft.com/office/powerpoint/2012/main" userId="3a7b56f0cb2e9c4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07"/>
    <p:restoredTop sz="83439"/>
  </p:normalViewPr>
  <p:slideViewPr>
    <p:cSldViewPr snapToGrid="0">
      <p:cViewPr varScale="1">
        <p:scale>
          <a:sx n="70" d="100"/>
          <a:sy n="70" d="100"/>
        </p:scale>
        <p:origin x="123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BEDBD40-84B1-2349-A508-11CBED669F65}" type="datetimeFigureOut">
              <a:rPr lang="en-GB" smtClean="0"/>
              <a:t>04/10/2022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 would change it to …, you will: know ….</a:t>
            </a:r>
            <a:endParaRPr/>
          </a:p>
        </p:txBody>
      </p:sp>
      <p:sp>
        <p:nvSpPr>
          <p:cNvPr id="100" name="Google Shape;10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9" name="Google Shape;18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endParaRPr lang="en-GB" noProof="0" dirty="0"/>
          </a:p>
        </p:txBody>
      </p:sp>
      <p:sp>
        <p:nvSpPr>
          <p:cNvPr id="4" name="Foliennummernplatzhalter 3"/>
          <p:cNvSpPr>
            <a:spLocks noGrp="1"/>
          </p:cNvSpPr>
          <p:nvPr>
            <p:ph type="sldNum" sz="quarter" idx="5"/>
          </p:nvPr>
        </p:nvSpPr>
        <p:spPr/>
        <p:txBody>
          <a:bodyPr rtlCol="0"/>
          <a:lstStyle/>
          <a:p>
            <a:pPr rtl="0"/>
            <a:fld id="{2F7A6307-915A-134B-ACFB-C4EC86CF7165}" type="slidenum">
              <a:rPr lang="en-GB" smtClean="0"/>
              <a:t>13</a:t>
            </a:fld>
            <a:endParaRPr lang="en-GB" dirty="0"/>
          </a:p>
        </p:txBody>
      </p:sp>
    </p:spTree>
    <p:extLst>
      <p:ext uri="{BB962C8B-B14F-4D97-AF65-F5344CB8AC3E}">
        <p14:creationId xmlns:p14="http://schemas.microsoft.com/office/powerpoint/2010/main" val="18869033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solidFill>
                <a:srgbClr val="C00000"/>
              </a:solidFill>
            </a:endParaRPr>
          </a:p>
        </p:txBody>
      </p:sp>
      <p:sp>
        <p:nvSpPr>
          <p:cNvPr id="242" name="Google Shape;24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2" name="Google Shape;2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5"/>
          </p:nvPr>
        </p:nvSpPr>
        <p:spPr/>
        <p:txBody>
          <a:bodyPr rtlCol="0"/>
          <a:lstStyle/>
          <a:p>
            <a:pPr rtl="0"/>
            <a:fld id="{2F7A6307-915A-134B-ACFB-C4EC86CF7165}" type="slidenum">
              <a:rPr lang="en-GB" smtClean="0"/>
              <a:t>18</a:t>
            </a:fld>
            <a:endParaRPr lang="en-GB" dirty="0"/>
          </a:p>
        </p:txBody>
      </p:sp>
    </p:spTree>
    <p:extLst>
      <p:ext uri="{BB962C8B-B14F-4D97-AF65-F5344CB8AC3E}">
        <p14:creationId xmlns:p14="http://schemas.microsoft.com/office/powerpoint/2010/main" val="3938353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9" name="Google Shape;279;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5"/>
          </p:nvPr>
        </p:nvSpPr>
        <p:spPr/>
        <p:txBody>
          <a:bodyPr rtlCol="0"/>
          <a:lstStyle/>
          <a:p>
            <a:pPr rtl="0"/>
            <a:fld id="{2F7A6307-915A-134B-ACFB-C4EC86CF7165}" type="slidenum">
              <a:rPr lang="en-GB" smtClean="0"/>
              <a:t>21</a:t>
            </a:fld>
            <a:endParaRPr lang="en-GB" dirty="0"/>
          </a:p>
        </p:txBody>
      </p:sp>
    </p:spTree>
    <p:extLst>
      <p:ext uri="{BB962C8B-B14F-4D97-AF65-F5344CB8AC3E}">
        <p14:creationId xmlns:p14="http://schemas.microsoft.com/office/powerpoint/2010/main" val="40695695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extLst>
      <p:ext uri="{BB962C8B-B14F-4D97-AF65-F5344CB8AC3E}">
        <p14:creationId xmlns:p14="http://schemas.microsoft.com/office/powerpoint/2010/main" val="2248087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5" name="Google Shape;30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3" name="Google Shape;3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 name="Google Shape;32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2" name="Google Shape;33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5"/>
          </p:nvPr>
        </p:nvSpPr>
        <p:spPr/>
        <p:txBody>
          <a:bodyPr rtlCol="0"/>
          <a:lstStyle/>
          <a:p>
            <a:pPr rtl="0"/>
            <a:fld id="{2F7A6307-915A-134B-ACFB-C4EC86CF7165}" type="slidenum">
              <a:rPr lang="en-GB" smtClean="0"/>
              <a:t>28</a:t>
            </a:fld>
            <a:endParaRPr lang="en-GB" dirty="0"/>
          </a:p>
        </p:txBody>
      </p:sp>
    </p:spTree>
    <p:extLst>
      <p:ext uri="{BB962C8B-B14F-4D97-AF65-F5344CB8AC3E}">
        <p14:creationId xmlns:p14="http://schemas.microsoft.com/office/powerpoint/2010/main" val="1252352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4" name="Google Shape;1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endParaRPr lang="de-DE" dirty="0"/>
          </a:p>
        </p:txBody>
      </p:sp>
      <p:sp>
        <p:nvSpPr>
          <p:cNvPr id="4" name="Foliennummernplatzhalter 3"/>
          <p:cNvSpPr>
            <a:spLocks noGrp="1"/>
          </p:cNvSpPr>
          <p:nvPr>
            <p:ph type="sldNum" sz="quarter" idx="5"/>
          </p:nvPr>
        </p:nvSpPr>
        <p:spPr/>
        <p:txBody>
          <a:bodyPr rtlCol="0"/>
          <a:lstStyle/>
          <a:p>
            <a:pPr rtl="0"/>
            <a:fld id="{2F7A6307-915A-134B-ACFB-C4EC86CF7165}" type="slidenum">
              <a:rPr lang="en-GB" smtClean="0"/>
              <a:t>9</a:t>
            </a:fld>
            <a:endParaRPr lang="en-GB"/>
          </a:p>
        </p:txBody>
      </p:sp>
    </p:spTree>
    <p:extLst>
      <p:ext uri="{BB962C8B-B14F-4D97-AF65-F5344CB8AC3E}">
        <p14:creationId xmlns:p14="http://schemas.microsoft.com/office/powerpoint/2010/main" val="2831873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4" name="Google Shape;16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0"/>
          <a:lstStyle/>
          <a:p>
            <a:pPr rtl="0"/>
            <a:r>
              <a:rPr lang="en-GB"/>
              <a:t>13/11/2020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0" anchor="b"/>
          <a:lstStyle>
            <a:lvl1pPr algn="l">
              <a:defRPr sz="4000">
                <a:solidFill>
                  <a:schemeClr val="bg1"/>
                </a:solidFill>
              </a:defRPr>
            </a:lvl1pPr>
          </a:lstStyle>
          <a:p>
            <a:pPr rtl="0"/>
            <a:r>
              <a:rPr lang="f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
              <a:t>Click to edit Master subtitle style</a:t>
            </a:r>
          </a:p>
        </p:txBody>
      </p:sp>
      <p:pic>
        <p:nvPicPr>
          <p:cNvPr id="8" name="Picture 7" descr="A close up of a sign&#10;&#10;Description automatically generated">
            <a:extLst>
              <a:ext uri="{FF2B5EF4-FFF2-40B4-BE49-F238E27FC236}">
                <a16:creationId xmlns:a16="http://schemas.microsoft.com/office/drawing/2014/main" id="{498DC226-8F2E-804B-BAFC-80677BD86391}"/>
              </a:ext>
            </a:extLst>
          </p:cNvPr>
          <p:cNvPicPr>
            <a:picLocks noChangeAspect="1"/>
          </p:cNvPicPr>
          <p:nvPr userDrawn="1"/>
        </p:nvPicPr>
        <p:blipFill>
          <a:blip r:embed="rId2"/>
          <a:stretch>
            <a:fillRect/>
          </a:stretch>
        </p:blipFill>
        <p:spPr>
          <a:xfrm>
            <a:off x="9402417" y="2789794"/>
            <a:ext cx="4262890" cy="3905899"/>
          </a:xfrm>
          <a:prstGeom prst="rect">
            <a:avLst/>
          </a:prstGeom>
        </p:spPr>
      </p:pic>
      <p:pic>
        <p:nvPicPr>
          <p:cNvPr id="10" name="Picture 9" descr="A picture containing light, table, holding, person&#10;&#10;Description automatically generated">
            <a:extLst>
              <a:ext uri="{FF2B5EF4-FFF2-40B4-BE49-F238E27FC236}">
                <a16:creationId xmlns:a16="http://schemas.microsoft.com/office/drawing/2014/main" id="{50E7401E-7F1D-6047-9093-76164E60D769}"/>
              </a:ext>
            </a:extLst>
          </p:cNvPr>
          <p:cNvPicPr>
            <a:picLocks noChangeAspect="1"/>
          </p:cNvPicPr>
          <p:nvPr userDrawn="1"/>
        </p:nvPicPr>
        <p:blipFill>
          <a:blip r:embed="rId3"/>
          <a:stretch>
            <a:fillRect/>
          </a:stretch>
        </p:blipFill>
        <p:spPr>
          <a:xfrm>
            <a:off x="4830417" y="2992002"/>
            <a:ext cx="5530421" cy="3486977"/>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0"/>
          <a:lstStyle/>
          <a:p>
            <a:pPr rtl="0"/>
            <a:r>
              <a:rPr lang="f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0"/>
          <a:lstStyle/>
          <a:p>
            <a:pPr rtl="0"/>
            <a:r>
              <a:rPr lang="en-GB"/>
              <a:t>13/11/2020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0"/>
          <a:lstStyle/>
          <a:p>
            <a:pPr rtl="0"/>
            <a:r>
              <a:rPr lang="f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0"/>
          <a:lstStyle/>
          <a:p>
            <a:pPr rtl="0"/>
            <a:r>
              <a:rPr lang="en-GB"/>
              <a:t>13/11/2020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0"/>
          <a:lstStyle/>
          <a:p>
            <a:pPr rtl="0"/>
            <a:r>
              <a:rPr lang="f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0"/>
          <a:lstStyle/>
          <a:p>
            <a:pPr rtl="0"/>
            <a:r>
              <a:rPr lang="f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a:p>
        </p:txBody>
      </p:sp>
      <p:sp>
        <p:nvSpPr>
          <p:cNvPr id="55" name="Slide Number"/>
          <p:cNvSpPr txBox="1">
            <a:spLocks noGrp="1"/>
          </p:cNvSpPr>
          <p:nvPr>
            <p:ph type="sldNum" sz="quarter" idx="2"/>
          </p:nvPr>
        </p:nvSpPr>
        <p:spPr>
          <a:prstGeom prst="rect">
            <a:avLst/>
          </a:prstGeom>
        </p:spPr>
        <p:txBody>
          <a:bodyPr rtlCol="0"/>
          <a:lstStyle/>
          <a:p>
            <a:pPr rtl="0"/>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0" anchor="b" anchorCtr="0">
            <a:noAutofit/>
          </a:bodyPr>
          <a:lstStyle>
            <a:lvl1pPr>
              <a:defRPr sz="3600">
                <a:solidFill>
                  <a:schemeClr val="accent1"/>
                </a:solidFill>
              </a:defRPr>
            </a:lvl1pPr>
          </a:lstStyle>
          <a:p>
            <a:pPr rtl="0"/>
            <a:r>
              <a:rPr lang="f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0"/>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0"/>
          <a:lstStyle>
            <a:lvl1pPr algn="l">
              <a:defRPr sz="1000" b="1" i="0" baseline="0">
                <a:solidFill>
                  <a:schemeClr val="bg1"/>
                </a:solidFill>
              </a:defRPr>
            </a:lvl1pPr>
          </a:lstStyle>
          <a:p>
            <a:pPr algn="l" rtl="0"/>
            <a:r>
              <a:rPr lang="f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0"/>
          <a:lstStyle>
            <a:lvl1pPr>
              <a:defRPr sz="1000">
                <a:solidFill>
                  <a:schemeClr val="tx1"/>
                </a:solidFill>
              </a:defRPr>
            </a:lvl1pPr>
          </a:lstStyle>
          <a:p>
            <a:pPr rtl="0"/>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0" anchor="b" anchorCtr="0"/>
          <a:lstStyle>
            <a:lvl1pPr>
              <a:defRPr sz="3600">
                <a:solidFill>
                  <a:schemeClr val="bg1"/>
                </a:solidFill>
              </a:defRPr>
            </a:lvl1pPr>
          </a:lstStyle>
          <a:p>
            <a:pPr rtl="0"/>
            <a:r>
              <a:rPr lang="f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fr"/>
              <a:t>Click to edit Master text styles</a:t>
            </a:r>
          </a:p>
        </p:txBody>
      </p:sp>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0"/>
          <a:lstStyle/>
          <a:p>
            <a:pPr rtl="0"/>
            <a:r>
              <a:rPr lang="f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0"/>
          <a:lstStyle/>
          <a:p>
            <a:pPr rtl="0"/>
            <a:r>
              <a:rPr lang="en-GB"/>
              <a:t>13/11/2020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0"/>
          <a:lstStyle/>
          <a:p>
            <a:pPr rtl="0"/>
            <a:r>
              <a:rPr lang="f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0"/>
          <a:lstStyle/>
          <a:p>
            <a:pPr rtl="0"/>
            <a:r>
              <a:rPr lang="en-GB"/>
              <a:t>13/11/2020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0"/>
          <a:lstStyle/>
          <a:p>
            <a:pPr rtl="0"/>
            <a:r>
              <a:rPr lang="f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0"/>
          <a:lstStyle/>
          <a:p>
            <a:pPr rtl="0"/>
            <a:r>
              <a:rPr lang="f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0"/>
          <a:lstStyle/>
          <a:p>
            <a:pPr rtl="0"/>
            <a:r>
              <a:rPr lang="en-GB"/>
              <a:t>13/11/2020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0"/>
          <a:lstStyle/>
          <a:p>
            <a:pPr rtl="0"/>
            <a:r>
              <a:rPr lang="f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0"/>
          <a:lstStyle/>
          <a:p>
            <a:pPr rtl="0"/>
            <a:r>
              <a:rPr lang="en-GB"/>
              <a:t>13/11/2020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0"/>
          <a:lstStyle/>
          <a:p>
            <a:pPr rtl="0"/>
            <a:r>
              <a:rPr lang="f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0" anchor="b"/>
          <a:lstStyle>
            <a:lvl1pPr>
              <a:defRPr sz="3200"/>
            </a:lvl1pPr>
          </a:lstStyle>
          <a:p>
            <a:pPr rtl="0"/>
            <a:r>
              <a:rPr lang="f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0"/>
          <a:lstStyle/>
          <a:p>
            <a:pPr rtl="0"/>
            <a:r>
              <a:rPr lang="en-GB"/>
              <a:t>13/11/2020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0" anchor="b"/>
          <a:lstStyle>
            <a:lvl1pPr>
              <a:defRPr sz="3200"/>
            </a:lvl1pPr>
          </a:lstStyle>
          <a:p>
            <a:pPr rtl="0"/>
            <a:r>
              <a:rPr lang="f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0"/>
          <a:lstStyle/>
          <a:p>
            <a:pPr rtl="0"/>
            <a:r>
              <a:rPr lang="en-GB"/>
              <a:t>13/11/2020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0"/>
          <a:lstStyle/>
          <a:p>
            <a:pPr rtl="0"/>
            <a:r>
              <a:rPr lang="f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f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GB"/>
              <a:t>13/11/2020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f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22.xml"/><Relationship Id="rId7"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10" Type="http://schemas.openxmlformats.org/officeDocument/2006/relationships/image" Target="../media/image7.svg"/><Relationship Id="rId4" Type="http://schemas.openxmlformats.org/officeDocument/2006/relationships/tags" Target="../tags/tag23.xml"/><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image" Target="../media/image8.png"/><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hyperlink" Target="https://www.who.int/activities/strengthening-public-health-laboratory-services/videos" TargetMode="External"/><Relationship Id="rId2" Type="http://schemas.openxmlformats.org/officeDocument/2006/relationships/tags" Target="../tags/tag27.xml"/><Relationship Id="rId16" Type="http://schemas.openxmlformats.org/officeDocument/2006/relationships/image" Target="../media/image10.png"/><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hyperlink" Target="https://openwho.org/courses/IPC-PPE-FR" TargetMode="External"/><Relationship Id="rId5" Type="http://schemas.openxmlformats.org/officeDocument/2006/relationships/tags" Target="../tags/tag30.xml"/><Relationship Id="rId15" Type="http://schemas.openxmlformats.org/officeDocument/2006/relationships/hyperlink" Target="https://www.youtube.com/watch?v=Cuw8fqhwDZA" TargetMode="External"/><Relationship Id="rId10" Type="http://schemas.openxmlformats.org/officeDocument/2006/relationships/notesSlide" Target="../notesSlides/notesSlide9.xml"/><Relationship Id="rId4" Type="http://schemas.openxmlformats.org/officeDocument/2006/relationships/tags" Target="../tags/tag29.xml"/><Relationship Id="rId9" Type="http://schemas.openxmlformats.org/officeDocument/2006/relationships/slideLayout" Target="../slideLayouts/slideLayout2.xml"/><Relationship Id="rId1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tags" Target="../tags/tag36.xml"/><Relationship Id="rId7" Type="http://schemas.openxmlformats.org/officeDocument/2006/relationships/image" Target="../media/image6.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3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1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tags" Target="../tags/tag40.xml"/><Relationship Id="rId7" Type="http://schemas.openxmlformats.org/officeDocument/2006/relationships/image" Target="../media/image6.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4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44.xml"/><Relationship Id="rId7"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image" Target="../media/image7.svg"/><Relationship Id="rId5" Type="http://schemas.openxmlformats.org/officeDocument/2006/relationships/tags" Target="../tags/tag46.xml"/><Relationship Id="rId10" Type="http://schemas.openxmlformats.org/officeDocument/2006/relationships/image" Target="../media/image6.png"/><Relationship Id="rId4" Type="http://schemas.openxmlformats.org/officeDocument/2006/relationships/tags" Target="../tags/tag45.xml"/><Relationship Id="rId9" Type="http://schemas.openxmlformats.org/officeDocument/2006/relationships/hyperlink" Target="https://www.who.int/publications/i/item/9789240011311"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50.xml"/><Relationship Id="rId7" Type="http://schemas.openxmlformats.org/officeDocument/2006/relationships/notesSlide" Target="../notesSlides/notesSlide1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2.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image" Target="../media/image7.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20.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tags" Target="../tags/tag56.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tags" Target="../tags/tag59.xml"/><Relationship Id="rId7" Type="http://schemas.openxmlformats.org/officeDocument/2006/relationships/hyperlink" Target="https://www.who.int/publications/i/item/9789240011311" TargetMode="Externa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tags" Target="../tags/tag60.xml"/></Relationships>
</file>

<file path=ppt/slides/_rels/slide23.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notesSlide" Target="../notesSlides/notesSlide19.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tags" Target="../tags/tag66.xml"/><Relationship Id="rId7" Type="http://schemas.openxmlformats.org/officeDocument/2006/relationships/image" Target="../media/image6.png"/><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tags" Target="../tags/tag67.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70.xml"/><Relationship Id="rId7" Type="http://schemas.openxmlformats.org/officeDocument/2006/relationships/notesSlide" Target="../notesSlides/notesSlide21.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Layout" Target="../slideLayouts/slideLayout2.xml"/><Relationship Id="rId5" Type="http://schemas.openxmlformats.org/officeDocument/2006/relationships/tags" Target="../tags/tag72.xml"/><Relationship Id="rId4" Type="http://schemas.openxmlformats.org/officeDocument/2006/relationships/tags" Target="../tags/tag71.xml"/><Relationship Id="rId9" Type="http://schemas.openxmlformats.org/officeDocument/2006/relationships/image" Target="../media/image7.svg"/></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75.xml"/><Relationship Id="rId7" Type="http://schemas.openxmlformats.org/officeDocument/2006/relationships/tags" Target="../tags/tag79.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image" Target="../media/image16.png"/><Relationship Id="rId5" Type="http://schemas.openxmlformats.org/officeDocument/2006/relationships/tags" Target="../tags/tag77.xml"/><Relationship Id="rId10" Type="http://schemas.openxmlformats.org/officeDocument/2006/relationships/image" Target="../media/image15.png"/><Relationship Id="rId4" Type="http://schemas.openxmlformats.org/officeDocument/2006/relationships/tags" Target="../tags/tag76.xml"/><Relationship Id="rId9"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82.xml"/><Relationship Id="rId7" Type="http://schemas.openxmlformats.org/officeDocument/2006/relationships/tags" Target="../tags/tag86.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image" Target="../media/image17.png"/><Relationship Id="rId5" Type="http://schemas.openxmlformats.org/officeDocument/2006/relationships/tags" Target="../tags/tag84.xml"/><Relationship Id="rId10" Type="http://schemas.openxmlformats.org/officeDocument/2006/relationships/image" Target="../media/image15.png"/><Relationship Id="rId4" Type="http://schemas.openxmlformats.org/officeDocument/2006/relationships/tags" Target="../tags/tag83.xml"/><Relationship Id="rId9"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13.xml"/></Relationships>
</file>

<file path=ppt/slides/_rels/slide7.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hyperlink" Target="https://apps.who.int/iris/handle/10665/339847" TargetMode="Externa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hyperlink" Target="https://apps.who.int/iris/handle/10665/331496" TargetMode="Externa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rtlCol="0"/>
          <a:lstStyle/>
          <a:p>
            <a:pPr rtl="0"/>
            <a:r>
              <a:rPr lang="fr"/>
              <a:t>05</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838200" y="4213184"/>
            <a:ext cx="4295862" cy="1044615"/>
          </a:xfrm>
        </p:spPr>
        <p:txBody>
          <a:bodyPr rtlCol="0">
            <a:normAutofit fontScale="85000" lnSpcReduction="20000"/>
          </a:bodyPr>
          <a:lstStyle/>
          <a:p>
            <a:pPr rtl="0"/>
            <a:r>
              <a:rPr lang="fr" sz="3500" dirty="0"/>
              <a:t>Mesures de sécurité </a:t>
            </a:r>
            <a:r>
              <a:rPr lang="en-US" sz="3500" dirty="0"/>
              <a:t>pour </a:t>
            </a:r>
            <a:r>
              <a:rPr lang="fr" sz="3500" dirty="0"/>
              <a:t>la réalisation des </a:t>
            </a:r>
            <a:r>
              <a:rPr lang="en-US" sz="3500" dirty="0"/>
              <a:t>TDR-Ag </a:t>
            </a:r>
            <a:r>
              <a:rPr lang="fr" sz="3500" dirty="0"/>
              <a:t>pour </a:t>
            </a:r>
            <a:r>
              <a:rPr lang="en-US" sz="3500" dirty="0"/>
              <a:t>le </a:t>
            </a:r>
            <a:r>
              <a:rPr lang="fr" sz="3500" dirty="0"/>
              <a:t>SA</a:t>
            </a:r>
            <a:r>
              <a:rPr lang="en-US" sz="3500" dirty="0"/>
              <a:t>R</a:t>
            </a:r>
            <a:r>
              <a:rPr lang="fr" sz="3500" dirty="0"/>
              <a:t>S-CoV-2</a:t>
            </a:r>
          </a:p>
          <a:p>
            <a:pPr rtl="0"/>
            <a:endParaRPr lang="en-GB"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2503" y="159407"/>
            <a:ext cx="1917098" cy="671840"/>
          </a:xfrm>
          <a:prstGeom prst="rect">
            <a:avLst/>
          </a:prstGeom>
        </p:spPr>
      </p:pic>
      <p:pic>
        <p:nvPicPr>
          <p:cNvPr id="6" name="Picture 5" descr="\\Wims\hq\GVA11\Home\cl-DGO\Dept-DGD\t-WPC\campanal\Desktop\OMS-bleu.jpg">
            <a:extLst>
              <a:ext uri="{FF2B5EF4-FFF2-40B4-BE49-F238E27FC236}">
                <a16:creationId xmlns:a16="http://schemas.microsoft.com/office/drawing/2014/main" id="{74FAF3B3-C0F8-4CE8-ACC9-2FA2FA6853D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89587" y="137822"/>
            <a:ext cx="2842895" cy="715010"/>
          </a:xfrm>
          <a:prstGeom prst="rect">
            <a:avLst/>
          </a:prstGeom>
          <a:noFill/>
          <a:ln>
            <a:noFill/>
          </a:ln>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9"/>
          <p:cNvSpPr txBox="1">
            <a:spLocks noGrp="1"/>
          </p:cNvSpPr>
          <p:nvPr>
            <p:ph type="title"/>
            <p:custDataLst>
              <p:tags r:id="rId1"/>
            </p:custDataLst>
          </p:nvPr>
        </p:nvSpPr>
        <p:spPr>
          <a:xfrm>
            <a:off x="908538" y="166869"/>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Ce qu’il faut faire avant le prélèvement et l’analyse d’un échantillon</a:t>
            </a:r>
            <a:endParaRPr lang="fr-FR" dirty="0"/>
          </a:p>
        </p:txBody>
      </p:sp>
      <p:sp>
        <p:nvSpPr>
          <p:cNvPr id="167" name="Google Shape;167;p9"/>
          <p:cNvSpPr txBox="1">
            <a:spLocks noGrp="1"/>
          </p:cNvSpPr>
          <p:nvPr>
            <p:ph type="body" idx="1"/>
            <p:custDataLst>
              <p:tags r:id="rId2"/>
            </p:custDataLst>
          </p:nvPr>
        </p:nvSpPr>
        <p:spPr>
          <a:xfrm>
            <a:off x="838200" y="1132997"/>
            <a:ext cx="10360742"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fr-FR" b="1" dirty="0"/>
              <a:t>Porter un EPI approprié</a:t>
            </a:r>
            <a:endParaRPr lang="fr-FR" b="1" dirty="0">
              <a:highlight>
                <a:srgbClr val="FFFF00"/>
              </a:highlight>
            </a:endParaRP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168" name="Google Shape;168;p9"/>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10</a:t>
            </a:fld>
            <a:endParaRPr lang="fr-FR" sz="1000"/>
          </a:p>
        </p:txBody>
      </p:sp>
      <p:graphicFrame>
        <p:nvGraphicFramePr>
          <p:cNvPr id="169" name="Google Shape;169;p9"/>
          <p:cNvGraphicFramePr/>
          <p:nvPr>
            <p:custDataLst>
              <p:tags r:id="rId4"/>
            </p:custDataLst>
          </p:nvPr>
        </p:nvGraphicFramePr>
        <p:xfrm>
          <a:off x="949495" y="1893635"/>
          <a:ext cx="10626300" cy="2099965"/>
        </p:xfrm>
        <a:graphic>
          <a:graphicData uri="http://schemas.openxmlformats.org/drawingml/2006/table">
            <a:tbl>
              <a:tblPr firstRow="1" firstCol="1" bandRow="1">
                <a:noFill/>
              </a:tblPr>
              <a:tblGrid>
                <a:gridCol w="2432550">
                  <a:extLst>
                    <a:ext uri="{9D8B030D-6E8A-4147-A177-3AD203B41FA5}">
                      <a16:colId xmlns:a16="http://schemas.microsoft.com/office/drawing/2014/main" val="20000"/>
                    </a:ext>
                  </a:extLst>
                </a:gridCol>
                <a:gridCol w="8193750">
                  <a:extLst>
                    <a:ext uri="{9D8B030D-6E8A-4147-A177-3AD203B41FA5}">
                      <a16:colId xmlns:a16="http://schemas.microsoft.com/office/drawing/2014/main" val="20001"/>
                    </a:ext>
                  </a:extLst>
                </a:gridCol>
              </a:tblGrid>
              <a:tr h="286425">
                <a:tc>
                  <a:txBody>
                    <a:bodyPr/>
                    <a:lstStyle/>
                    <a:p>
                      <a:pPr marL="0" marR="0" lvl="0" indent="0" algn="l" rtl="0">
                        <a:lnSpc>
                          <a:spcPct val="100000"/>
                        </a:lnSpc>
                        <a:spcBef>
                          <a:spcPts val="0"/>
                        </a:spcBef>
                        <a:spcAft>
                          <a:spcPts val="0"/>
                        </a:spcAft>
                        <a:buClr>
                          <a:srgbClr val="000000"/>
                        </a:buClr>
                        <a:buSzPts val="1800"/>
                        <a:buFont typeface="Arial"/>
                        <a:buNone/>
                      </a:pPr>
                      <a:r>
                        <a:rPr lang="fr-FR" sz="1400" b="1" u="none" strike="noStrike" cap="none" dirty="0">
                          <a:solidFill>
                            <a:srgbClr val="FFFFFF"/>
                          </a:solidFill>
                          <a:latin typeface="Arial"/>
                          <a:sym typeface="Arial"/>
                        </a:rPr>
                        <a:t>Procédure</a:t>
                      </a:r>
                      <a:endParaRPr lang="fr-FR" sz="1400" b="1" u="none" strike="noStrike" cap="none" dirty="0">
                        <a:solidFill>
                          <a:srgbClr val="FFFFFF"/>
                        </a:solidFill>
                        <a:latin typeface="Arial"/>
                        <a:ea typeface="Arial"/>
                        <a:cs typeface="Arial"/>
                        <a:sym typeface="Arial"/>
                      </a:endParaRPr>
                    </a:p>
                  </a:txBody>
                  <a:tcPr marL="51425" marR="51425" marT="0" marB="0" anchor="ctr">
                    <a:solidFill>
                      <a:srgbClr val="009AC9"/>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fr-FR" sz="1400" b="1" u="none" strike="noStrike" cap="none" dirty="0">
                          <a:solidFill>
                            <a:srgbClr val="FFFFFF"/>
                          </a:solidFill>
                          <a:latin typeface="Arial"/>
                          <a:sym typeface="Arial"/>
                        </a:rPr>
                        <a:t>EPI </a:t>
                      </a:r>
                      <a:endParaRPr lang="fr-FR" sz="1400" b="1" u="none" strike="noStrike" cap="none" dirty="0">
                        <a:solidFill>
                          <a:srgbClr val="FFFFFF"/>
                        </a:solidFill>
                        <a:latin typeface="Arial"/>
                        <a:ea typeface="Arial"/>
                        <a:cs typeface="Arial"/>
                        <a:sym typeface="Arial"/>
                      </a:endParaRPr>
                    </a:p>
                  </a:txBody>
                  <a:tcPr marL="51425" marR="51425" marT="0" marB="0" anchor="ctr">
                    <a:solidFill>
                      <a:srgbClr val="009AC9"/>
                    </a:solidFill>
                  </a:tcPr>
                </a:tc>
                <a:extLst>
                  <a:ext uri="{0D108BD9-81ED-4DB2-BD59-A6C34878D82A}">
                    <a16:rowId xmlns:a16="http://schemas.microsoft.com/office/drawing/2014/main" val="10000"/>
                  </a:ext>
                </a:extLst>
              </a:tr>
              <a:tr h="800100">
                <a:tc>
                  <a:txBody>
                    <a:bodyPr/>
                    <a:lstStyle/>
                    <a:p>
                      <a:pPr marL="0" marR="0" lvl="0" indent="0" algn="l" rtl="0">
                        <a:lnSpc>
                          <a:spcPct val="100000"/>
                        </a:lnSpc>
                        <a:spcBef>
                          <a:spcPts val="0"/>
                        </a:spcBef>
                        <a:spcAft>
                          <a:spcPts val="0"/>
                        </a:spcAft>
                        <a:buClr>
                          <a:srgbClr val="000000"/>
                        </a:buClr>
                        <a:buSzPts val="1600"/>
                        <a:buFont typeface="Arial"/>
                        <a:buNone/>
                      </a:pPr>
                      <a:r>
                        <a:rPr lang="fr-FR" sz="1400" u="none" strike="noStrike" cap="none" dirty="0">
                          <a:latin typeface="Arial"/>
                          <a:sym typeface="Arial"/>
                        </a:rPr>
                        <a:t>Prélèvement de l’échantillon</a:t>
                      </a:r>
                      <a:endParaRPr lang="fr-FR" sz="1400" u="none" strike="noStrike" cap="none" dirty="0">
                        <a:latin typeface="Arial"/>
                        <a:ea typeface="Arial"/>
                        <a:cs typeface="Arial"/>
                        <a:sym typeface="Arial"/>
                      </a:endParaRPr>
                    </a:p>
                  </a:txBody>
                  <a:tcPr marL="51425" marR="51425" marT="0" marB="0">
                    <a:lnB w="12700">
                      <a:solidFill>
                        <a:schemeClr val="tx1"/>
                      </a:solidFill>
                    </a:lnB>
                  </a:tcPr>
                </a:tc>
                <a:tc>
                  <a:txBody>
                    <a:bodyPr/>
                    <a:lstStyle/>
                    <a:p>
                      <a:pPr marL="342900" marR="0" lvl="0" indent="-349250" algn="l" rtl="0">
                        <a:lnSpc>
                          <a:spcPct val="100000"/>
                        </a:lnSpc>
                        <a:spcBef>
                          <a:spcPts val="0"/>
                        </a:spcBef>
                        <a:spcAft>
                          <a:spcPts val="0"/>
                        </a:spcAft>
                        <a:buClr>
                          <a:schemeClr val="dk1"/>
                        </a:buClr>
                        <a:buSzPts val="1700"/>
                        <a:buFont typeface="Noto Sans Symbols"/>
                        <a:buChar char="∙"/>
                      </a:pPr>
                      <a:r>
                        <a:rPr lang="fr-FR" sz="1400" u="none" strike="noStrike" cap="none" dirty="0">
                          <a:latin typeface="Arial"/>
                          <a:sym typeface="Arial"/>
                        </a:rPr>
                        <a:t>Gants non stériles</a:t>
                      </a:r>
                      <a:r>
                        <a:rPr lang="fr-FR" sz="1400" u="none" strike="noStrike" cap="none" dirty="0">
                          <a:solidFill>
                            <a:schemeClr val="dk1"/>
                          </a:solidFill>
                          <a:latin typeface="Arial"/>
                          <a:sym typeface="Arial"/>
                        </a:rPr>
                        <a:t> à usage </a:t>
                      </a:r>
                      <a:r>
                        <a:rPr lang="fr-FR" sz="1400" u="none" strike="noStrike" cap="none" dirty="0">
                          <a:latin typeface="Arial"/>
                          <a:sym typeface="Arial"/>
                        </a:rPr>
                        <a:t>unique </a:t>
                      </a:r>
                      <a:endParaRPr lang="fr-FR" sz="1400" u="none" strike="noStrike" cap="none"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fr-FR" sz="1400" u="none" strike="noStrike" cap="none" dirty="0">
                          <a:latin typeface="Arial"/>
                          <a:sym typeface="Arial"/>
                        </a:rPr>
                        <a:t>Blouse</a:t>
                      </a:r>
                      <a:r>
                        <a:rPr lang="fr-FR" sz="1400" u="none" strike="noStrike" cap="none" baseline="30000" dirty="0">
                          <a:latin typeface="Arial"/>
                          <a:sym typeface="Arial"/>
                        </a:rPr>
                        <a:t>1</a:t>
                      </a:r>
                      <a:endParaRPr lang="fr-FR" sz="1400" u="none" strike="noStrike" cap="none" baseline="30000"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fr-FR" sz="1400" u="none" strike="noStrike" cap="none" dirty="0">
                          <a:latin typeface="Arial"/>
                          <a:sym typeface="Arial"/>
                        </a:rPr>
                        <a:t>Protection oculaire (</a:t>
                      </a:r>
                      <a:r>
                        <a:rPr lang="en-US" sz="1400" b="0" i="0" u="none" strike="noStrike" cap="none" dirty="0"/>
                        <a:t>lunettes de sécurité ou de protection, écrans faciaux [visières]) </a:t>
                      </a:r>
                      <a:r>
                        <a:rPr lang="fr-FR" sz="1400" u="none" strike="noStrike" cap="none" dirty="0">
                          <a:latin typeface="Arial"/>
                          <a:sym typeface="Arial"/>
                        </a:rPr>
                        <a:t> </a:t>
                      </a:r>
                      <a:endParaRPr lang="fr-FR" sz="1400" u="none" strike="noStrike" cap="none"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fr-FR" sz="1400" u="none" strike="noStrike" cap="none" dirty="0">
                          <a:latin typeface="Arial"/>
                          <a:sym typeface="Arial"/>
                        </a:rPr>
                        <a:t>Masque médical </a:t>
                      </a:r>
                      <a:r>
                        <a:rPr lang="en-US" sz="1400" b="0" i="0" u="none" strike="noStrike" cap="none" baseline="30000" dirty="0"/>
                        <a:t>2,3</a:t>
                      </a:r>
                    </a:p>
                  </a:txBody>
                  <a:tcPr marL="51425" marR="51425" marT="0" marB="0">
                    <a:lnB w="12700">
                      <a:solidFill>
                        <a:schemeClr val="tx1"/>
                      </a:solidFill>
                    </a:lnB>
                  </a:tcPr>
                </a:tc>
                <a:extLst>
                  <a:ext uri="{0D108BD9-81ED-4DB2-BD59-A6C34878D82A}">
                    <a16:rowId xmlns:a16="http://schemas.microsoft.com/office/drawing/2014/main" val="10001"/>
                  </a:ext>
                </a:extLst>
              </a:tr>
              <a:tr h="480050">
                <a:tc>
                  <a:txBody>
                    <a:bodyPr/>
                    <a:lstStyle/>
                    <a:p>
                      <a:pPr marL="0" marR="0" lvl="0" indent="0" algn="l" rtl="0">
                        <a:lnSpc>
                          <a:spcPct val="100000"/>
                        </a:lnSpc>
                        <a:spcBef>
                          <a:spcPts val="0"/>
                        </a:spcBef>
                        <a:spcAft>
                          <a:spcPts val="0"/>
                        </a:spcAft>
                        <a:buClr>
                          <a:srgbClr val="000000"/>
                        </a:buClr>
                        <a:buSzPts val="1600"/>
                        <a:buFont typeface="Arial"/>
                        <a:buNone/>
                      </a:pPr>
                      <a:r>
                        <a:rPr lang="fr-FR" sz="1400" u="none" strike="noStrike" cap="none" dirty="0">
                          <a:latin typeface="Arial"/>
                          <a:sym typeface="Arial"/>
                        </a:rPr>
                        <a:t>Réception et recueil de l’échantillon</a:t>
                      </a:r>
                      <a:endParaRPr lang="fr-FR" sz="1400" u="none" strike="noStrike" cap="none" dirty="0">
                        <a:latin typeface="Arial"/>
                        <a:ea typeface="Arial"/>
                        <a:cs typeface="Arial"/>
                        <a:sym typeface="Arial"/>
                      </a:endParaRPr>
                    </a:p>
                  </a:txBody>
                  <a:tcPr marL="51425" marR="51425" marT="0" marB="0">
                    <a:lnT w="12700">
                      <a:solidFill>
                        <a:schemeClr val="tx1"/>
                      </a:solidFill>
                    </a:lnT>
                  </a:tcPr>
                </a:tc>
                <a:tc rowSpan="2">
                  <a:txBody>
                    <a:bodyPr/>
                    <a:lstStyle/>
                    <a:p>
                      <a:pPr marL="342900" marR="0" lvl="0" indent="-349250" algn="l" rtl="0">
                        <a:lnSpc>
                          <a:spcPct val="100000"/>
                        </a:lnSpc>
                        <a:spcBef>
                          <a:spcPts val="0"/>
                        </a:spcBef>
                        <a:spcAft>
                          <a:spcPts val="0"/>
                        </a:spcAft>
                        <a:buClr>
                          <a:srgbClr val="424242"/>
                        </a:buClr>
                        <a:buSzPts val="1700"/>
                        <a:buFont typeface="Noto Sans Symbols"/>
                        <a:buChar char="∙"/>
                      </a:pPr>
                      <a:r>
                        <a:rPr lang="fr-FR" sz="1400" u="none" strike="noStrike" cap="none" dirty="0">
                          <a:latin typeface="Arial"/>
                        </a:rPr>
                        <a:t>Gants non stériles à usage unique </a:t>
                      </a:r>
                      <a:endParaRPr lang="fr-FR" sz="1400" u="none" strike="noStrike" cap="none">
                        <a:latin typeface="Arial"/>
                        <a:cs typeface="Arial"/>
                      </a:endParaRPr>
                    </a:p>
                    <a:p>
                      <a:pPr marL="342900" marR="0" lvl="0" indent="-349250" algn="l" rtl="0">
                        <a:lnSpc>
                          <a:spcPct val="100000"/>
                        </a:lnSpc>
                        <a:spcBef>
                          <a:spcPts val="0"/>
                        </a:spcBef>
                        <a:spcAft>
                          <a:spcPts val="0"/>
                        </a:spcAft>
                        <a:buClr>
                          <a:srgbClr val="424242"/>
                        </a:buClr>
                        <a:buSzPts val="1700"/>
                        <a:buFont typeface="Noto Sans Symbols"/>
                        <a:buChar char="∙"/>
                      </a:pPr>
                      <a:r>
                        <a:rPr lang="fr-FR" sz="1400" u="none" strike="noStrike" cap="none" dirty="0">
                          <a:latin typeface="Arial"/>
                        </a:rPr>
                        <a:t>Blouse</a:t>
                      </a:r>
                      <a:endParaRPr lang="fr-FR" sz="1400" u="none" strike="noStrike" cap="none"/>
                    </a:p>
                    <a:p>
                      <a:pPr marL="342900" marR="0" lvl="0" indent="-349250" algn="l" rtl="0">
                        <a:lnSpc>
                          <a:spcPct val="100000"/>
                        </a:lnSpc>
                        <a:spcBef>
                          <a:spcPts val="0"/>
                        </a:spcBef>
                        <a:spcAft>
                          <a:spcPts val="0"/>
                        </a:spcAft>
                        <a:buClr>
                          <a:srgbClr val="424242"/>
                        </a:buClr>
                        <a:buSzPts val="1700"/>
                        <a:buFont typeface="Noto Sans Symbols"/>
                        <a:buChar char="∙"/>
                      </a:pPr>
                      <a:r>
                        <a:rPr lang="en-US" sz="1400" b="0" i="0" u="none" strike="noStrike" cap="none" dirty="0">
                          <a:latin typeface="Arial"/>
                        </a:rPr>
                        <a:t>Protection oculaire (</a:t>
                      </a:r>
                      <a:r>
                        <a:rPr lang="en-US" sz="1400" b="0" i="0" u="none" strike="noStrike" cap="none" dirty="0"/>
                        <a:t>lunettes de sécurité ou de protection, écrans faciaux [visières])</a:t>
                      </a:r>
                      <a:endParaRPr lang="fr-FR" sz="1400" u="none" strike="noStrike" cap="none">
                        <a:latin typeface="Arial"/>
                        <a:cs typeface="Arial"/>
                      </a:endParaRPr>
                    </a:p>
                    <a:p>
                      <a:pPr marL="342900" marR="0" lvl="0" indent="-349250" algn="l" rtl="0">
                        <a:lnSpc>
                          <a:spcPct val="100000"/>
                        </a:lnSpc>
                        <a:spcBef>
                          <a:spcPts val="0"/>
                        </a:spcBef>
                        <a:spcAft>
                          <a:spcPts val="0"/>
                        </a:spcAft>
                        <a:buClr>
                          <a:srgbClr val="424242"/>
                        </a:buClr>
                        <a:buSzPts val="1700"/>
                        <a:buFont typeface="Noto Sans Symbols"/>
                        <a:buChar char="∙"/>
                      </a:pPr>
                      <a:r>
                        <a:rPr lang="fr-FR" sz="1400" b="0" i="0" u="none" strike="noStrike" cap="none" dirty="0">
                          <a:latin typeface="Arial"/>
                        </a:rPr>
                        <a:t>Masque médical</a:t>
                      </a:r>
                      <a:r>
                        <a:rPr lang="fr-FR" sz="1400" b="0" i="0" u="none" strike="noStrike" cap="none" baseline="30000" dirty="0">
                          <a:latin typeface="Arial"/>
                        </a:rPr>
                        <a:t>3</a:t>
                      </a:r>
                      <a:endParaRPr lang="fr-FR">
                        <a:sym typeface="Arial"/>
                      </a:endParaRPr>
                    </a:p>
                  </a:txBody>
                  <a:tcPr marL="51425" marR="51425" marT="0" marB="0">
                    <a:lnT w="12700">
                      <a:solidFill>
                        <a:schemeClr val="tx1"/>
                      </a:solidFill>
                    </a:lnT>
                    <a:lnB w="12700">
                      <a:solidFill>
                        <a:schemeClr val="tx1"/>
                      </a:solidFill>
                    </a:lnB>
                  </a:tcPr>
                </a:tc>
                <a:extLst>
                  <a:ext uri="{0D108BD9-81ED-4DB2-BD59-A6C34878D82A}">
                    <a16:rowId xmlns:a16="http://schemas.microsoft.com/office/drawing/2014/main" val="10002"/>
                  </a:ext>
                </a:extLst>
              </a:tr>
              <a:tr h="480050">
                <a:tc>
                  <a:txBody>
                    <a:bodyPr/>
                    <a:lstStyle/>
                    <a:p>
                      <a:pPr marL="0" marR="0" lvl="0" indent="0" algn="l" rtl="0">
                        <a:lnSpc>
                          <a:spcPct val="100000"/>
                        </a:lnSpc>
                        <a:spcBef>
                          <a:spcPts val="0"/>
                        </a:spcBef>
                        <a:spcAft>
                          <a:spcPts val="0"/>
                        </a:spcAft>
                        <a:buClr>
                          <a:srgbClr val="000000"/>
                        </a:buClr>
                        <a:buSzPts val="1600"/>
                        <a:buFont typeface="Arial"/>
                        <a:buNone/>
                      </a:pPr>
                      <a:r>
                        <a:rPr lang="fr-FR" sz="1400" u="none" strike="noStrike" cap="none" dirty="0">
                          <a:latin typeface="Arial"/>
                          <a:sym typeface="Arial"/>
                        </a:rPr>
                        <a:t>Analyse de l’échantillon par TDR-Ag du SARS-CoV-2</a:t>
                      </a:r>
                      <a:endParaRPr lang="fr-FR" sz="1400" u="none" strike="noStrike" cap="none" dirty="0">
                        <a:latin typeface="Arial"/>
                        <a:ea typeface="Arial"/>
                        <a:cs typeface="Arial"/>
                        <a:sym typeface="Arial"/>
                      </a:endParaRPr>
                    </a:p>
                  </a:txBody>
                  <a:tcPr marL="51425" marR="51425" marT="0" marB="0">
                    <a:lnB w="12700">
                      <a:solidFill>
                        <a:schemeClr val="tx1"/>
                      </a:solidFill>
                    </a:lnB>
                  </a:tcPr>
                </a:tc>
                <a:tc vMerge="1">
                  <a:txBody>
                    <a:bodyPr/>
                    <a:lstStyle/>
                    <a:p>
                      <a:endParaRPr lang="en-US">
                        <a:sym typeface="Arial"/>
                      </a:endParaRPr>
                    </a:p>
                  </a:txBody>
                  <a:tcPr marL="51425" marR="51425" marT="0" marB="0"/>
                </a:tc>
                <a:extLst>
                  <a:ext uri="{0D108BD9-81ED-4DB2-BD59-A6C34878D82A}">
                    <a16:rowId xmlns:a16="http://schemas.microsoft.com/office/drawing/2014/main" val="10003"/>
                  </a:ext>
                </a:extLst>
              </a:tr>
            </a:tbl>
          </a:graphicData>
        </a:graphic>
      </p:graphicFrame>
      <p:sp>
        <p:nvSpPr>
          <p:cNvPr id="170" name="Google Shape;170;p9"/>
          <p:cNvSpPr txBox="1"/>
          <p:nvPr>
            <p:custDataLst>
              <p:tags r:id="rId5"/>
            </p:custDataLst>
          </p:nvPr>
        </p:nvSpPr>
        <p:spPr>
          <a:xfrm>
            <a:off x="838200" y="4391253"/>
            <a:ext cx="11081906" cy="19697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lang="fr-FR"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200"/>
              <a:buFont typeface="Arial"/>
              <a:buNone/>
            </a:pPr>
            <a:r>
              <a:rPr lang="fr-FR" sz="1200" b="0" i="0" u="none" strike="noStrike" cap="none" baseline="30000" dirty="0">
                <a:solidFill>
                  <a:schemeClr val="dk1"/>
                </a:solidFill>
                <a:latin typeface="Arial"/>
                <a:sym typeface="Arial"/>
              </a:rPr>
              <a:t>1 </a:t>
            </a:r>
            <a:r>
              <a:rPr lang="fr-FR" sz="1000" b="0" i="0" u="none" strike="noStrike" cap="none" dirty="0">
                <a:solidFill>
                  <a:schemeClr val="dk1"/>
                </a:solidFill>
                <a:latin typeface="Arial"/>
                <a:sym typeface="Arial"/>
              </a:rPr>
              <a:t>Tablier ou blouse en matière solide, tenues de bloc, ou blouses à manches longues qui couvrent entièrement les avant-bras ;</a:t>
            </a:r>
            <a:r>
              <a:rPr lang="fr-FR" sz="1000" b="0" i="0" u="none" strike="noStrike" cap="none" dirty="0">
                <a:solidFill>
                  <a:srgbClr val="FF0000"/>
                </a:solidFill>
                <a:latin typeface="Arial"/>
                <a:sym typeface="Arial"/>
              </a:rPr>
              <a:t> </a:t>
            </a:r>
            <a:r>
              <a:rPr lang="fr-FR" sz="1000" b="0" i="0" u="none" strike="noStrike" cap="none" dirty="0">
                <a:solidFill>
                  <a:schemeClr val="dk1"/>
                </a:solidFill>
                <a:latin typeface="Arial"/>
                <a:sym typeface="Arial"/>
              </a:rPr>
              <a:t>couvre-chefs (charlottes, etc.) ; et surchaussures ou chaussures adaptées</a:t>
            </a:r>
            <a:endParaRPr lang="fr-FR" sz="10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000"/>
              <a:buFont typeface="Arial"/>
              <a:buNone/>
            </a:pPr>
            <a:r>
              <a:rPr lang="fr-FR" sz="1000" b="0" i="0" u="none" strike="noStrike" cap="none" baseline="30000" dirty="0">
                <a:solidFill>
                  <a:schemeClr val="dk1"/>
                </a:solidFill>
                <a:latin typeface="Arial"/>
                <a:sym typeface="Arial"/>
              </a:rPr>
              <a:t>2  </a:t>
            </a:r>
            <a:r>
              <a:rPr lang="fr-FR" sz="1000" b="0" i="0" u="none" strike="noStrike" cap="none" dirty="0">
                <a:solidFill>
                  <a:schemeClr val="dk1"/>
                </a:solidFill>
                <a:latin typeface="Arial"/>
                <a:sym typeface="Arial"/>
              </a:rPr>
              <a:t>Advice on the use of masks in the context of COVID-19, Interim guidance, 23 December 2020 ; Utilisation rationnelle des équipements de protection individuelle contre la COVID-19 et éléments à considérer en cas de grave pénurie, Orientations provisoires, 23 décembre 2020. Genève : Organisation mondiale de la Santé ; 2020. Infection prevention and control during health care when coronavirus disease (</a:t>
            </a:r>
            <a:r>
              <a:rPr lang="en-US" sz="1000" b="0" i="0" u="none" strike="noStrike" cap="none" dirty="0">
                <a:solidFill>
                  <a:schemeClr val="dk1"/>
                </a:solidFill>
                <a:latin typeface="Arial"/>
                <a:sym typeface="Arial"/>
              </a:rPr>
              <a:t>‎</a:t>
            </a:r>
            <a:r>
              <a:rPr lang="fr-FR" sz="1000" b="0" i="0" u="none" strike="noStrike" cap="none" dirty="0">
                <a:solidFill>
                  <a:schemeClr val="dk1"/>
                </a:solidFill>
                <a:latin typeface="Arial"/>
                <a:sym typeface="Arial"/>
              </a:rPr>
              <a:t>COVID-19)</a:t>
            </a:r>
            <a:r>
              <a:rPr lang="en-US" sz="1000" b="0" i="0" u="none" strike="noStrike" cap="none" dirty="0">
                <a:solidFill>
                  <a:schemeClr val="dk1"/>
                </a:solidFill>
                <a:latin typeface="Arial"/>
                <a:sym typeface="Arial"/>
              </a:rPr>
              <a:t>‎</a:t>
            </a:r>
            <a:r>
              <a:rPr lang="fr-FR" sz="1000" b="0" i="0" u="none" strike="noStrike" cap="none" dirty="0">
                <a:solidFill>
                  <a:schemeClr val="dk1"/>
                </a:solidFill>
                <a:latin typeface="Arial"/>
                <a:sym typeface="Arial"/>
              </a:rPr>
              <a:t> is suspected or confirmed. Interim guidance, 12 July 2021</a:t>
            </a:r>
            <a:endParaRPr lang="fr-FR" sz="10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000"/>
              <a:buFont typeface="Arial"/>
              <a:buNone/>
            </a:pPr>
            <a:r>
              <a:rPr lang="fr-FR" sz="1000" b="0" i="0" u="none" strike="noStrike" cap="none" dirty="0">
                <a:solidFill>
                  <a:schemeClr val="dk1"/>
                </a:solidFill>
                <a:latin typeface="Arial"/>
                <a:sym typeface="Arial"/>
              </a:rPr>
              <a:t>Les masques respiratoires sont recommandés dans les situations où des actes générant des aérosols sont pratiqués. En fonction des valeurs et des préférences et s’ils sont largement disponibles, les masques respiratoires pourront également être utilisés lors de la prestation de soins directs aux patients COVID-19 dans d’autres contextes.</a:t>
            </a:r>
            <a:endParaRPr lang="fr-FR" sz="10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000"/>
              <a:buFont typeface="Arial"/>
              <a:buNone/>
            </a:pPr>
            <a:r>
              <a:rPr lang="fr-FR" sz="1000" b="0" i="0" u="none" strike="noStrike" cap="none" baseline="30000" dirty="0">
                <a:solidFill>
                  <a:schemeClr val="dk1"/>
                </a:solidFill>
                <a:latin typeface="Arial"/>
                <a:sym typeface="Arial"/>
              </a:rPr>
              <a:t>3 </a:t>
            </a:r>
            <a:r>
              <a:rPr lang="fr-FR" sz="1000" b="0" i="0" u="none" strike="noStrike" cap="none" dirty="0">
                <a:solidFill>
                  <a:schemeClr val="dk1"/>
                </a:solidFill>
                <a:latin typeface="Arial"/>
                <a:sym typeface="Arial"/>
              </a:rPr>
              <a:t>Les masques médicaux sont des masques chirurgicaux ou opératoires plats ou plissés ; ils se fixent sur la tête par des lanières qui entourent les oreilles, la tête ou les deux. Leur efficacité est testée suivant une série de méthodes de contrôle normalisées (ASTM F2100, EN 14683, ou équivalent) visant à établir un équilibre entre une filtration élevée, une bonne respirabilité et, éventuellement, la résistance à la pénétration des liquides. </a:t>
            </a:r>
            <a:endParaRPr lang="fr-FR" sz="14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000"/>
              <a:buFont typeface="Arial"/>
              <a:buNone/>
            </a:pPr>
            <a:endParaRPr lang="fr-FR" sz="1000" b="0" i="0" u="none" strike="noStrike" cap="none" dirty="0">
              <a:solidFill>
                <a:schemeClr val="dk1"/>
              </a:solidFill>
              <a:latin typeface="Arial"/>
              <a:ea typeface="Arial"/>
              <a:cs typeface="Arial"/>
            </a:endParaRPr>
          </a:p>
        </p:txBody>
      </p:sp>
      <p:grpSp>
        <p:nvGrpSpPr>
          <p:cNvPr id="8" name="Group 7">
            <a:extLst>
              <a:ext uri="{FF2B5EF4-FFF2-40B4-BE49-F238E27FC236}">
                <a16:creationId xmlns:a16="http://schemas.microsoft.com/office/drawing/2014/main" id="{B4E0DBA1-1226-4B86-91B7-A9C4AFC1545F}"/>
              </a:ext>
            </a:extLst>
          </p:cNvPr>
          <p:cNvGrpSpPr/>
          <p:nvPr>
            <p:custDataLst>
              <p:tags r:id="rId6"/>
            </p:custDataLst>
          </p:nvPr>
        </p:nvGrpSpPr>
        <p:grpSpPr>
          <a:xfrm>
            <a:off x="7500069" y="827567"/>
            <a:ext cx="3924069" cy="598256"/>
            <a:chOff x="7861998" y="1527451"/>
            <a:chExt cx="3924069" cy="598256"/>
          </a:xfrm>
        </p:grpSpPr>
        <p:sp>
          <p:nvSpPr>
            <p:cNvPr id="9" name="TextBox 8">
              <a:extLst>
                <a:ext uri="{FF2B5EF4-FFF2-40B4-BE49-F238E27FC236}">
                  <a16:creationId xmlns:a16="http://schemas.microsoft.com/office/drawing/2014/main" id="{B5D7CDA3-6A4E-4A32-84C8-55E9FAEECC8B}"/>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59ED8730-D0FC-473F-A1F1-73E76F86202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972B917E-0232-45B4-986A-FCB9C8B3BD11}"/>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DBA6F357-BF43-8BC1-7BA6-A9F1AB53323A}"/>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0"/>
          <p:cNvSpPr txBox="1">
            <a:spLocks noGrp="1"/>
          </p:cNvSpPr>
          <p:nvPr>
            <p:ph type="title"/>
            <p:custDataLst>
              <p:tags r:id="rId1"/>
            </p:custDataLst>
          </p:nvPr>
        </p:nvSpPr>
        <p:spPr>
          <a:xfrm>
            <a:off x="715370" y="356293"/>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Comment mettre et comment ôter un EPI</a:t>
            </a:r>
          </a:p>
        </p:txBody>
      </p:sp>
      <p:sp>
        <p:nvSpPr>
          <p:cNvPr id="178" name="Google Shape;178;p10"/>
          <p:cNvSpPr txBox="1">
            <a:spLocks noGrp="1"/>
          </p:cNvSpPr>
          <p:nvPr>
            <p:ph type="body" idx="1"/>
            <p:custDataLst>
              <p:tags r:id="rId2"/>
            </p:custDataLst>
          </p:nvPr>
        </p:nvSpPr>
        <p:spPr>
          <a:xfrm>
            <a:off x="715370" y="1589540"/>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79" name="Google Shape;179;p10"/>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11</a:t>
            </a:fld>
            <a:endParaRPr lang="fr-FR" sz="1000"/>
          </a:p>
        </p:txBody>
      </p:sp>
      <p:sp>
        <p:nvSpPr>
          <p:cNvPr id="180" name="Google Shape;180;p10"/>
          <p:cNvSpPr txBox="1"/>
          <p:nvPr>
            <p:custDataLst>
              <p:tags r:id="rId4"/>
            </p:custDataLst>
          </p:nvPr>
        </p:nvSpPr>
        <p:spPr>
          <a:xfrm>
            <a:off x="503249" y="5695970"/>
            <a:ext cx="11360802"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FR" sz="1200" b="0" i="0" u="none" strike="noStrike" cap="none" dirty="0">
                <a:solidFill>
                  <a:schemeClr val="dk1"/>
                </a:solidFill>
                <a:latin typeface="Arial"/>
                <a:sym typeface="Arial"/>
              </a:rPr>
              <a:t>Cours disponible à l’adresse suivante : </a:t>
            </a:r>
            <a:r>
              <a:rPr lang="fr-FR" sz="1200" b="0" i="0" u="sng" strike="noStrike" cap="none" dirty="0">
                <a:solidFill>
                  <a:schemeClr val="dk1"/>
                </a:solidFill>
                <a:latin typeface="Arial"/>
                <a:sym typeface="Arial"/>
                <a:hlinkClick r:id="rId11">
                  <a:extLst>
                    <a:ext uri="{A12FA001-AC4F-418D-AE19-62706E023703}">
                      <ahyp:hlinkClr xmlns:ahyp="http://schemas.microsoft.com/office/drawing/2018/hyperlinkcolor" val="tx"/>
                    </a:ext>
                  </a:extLst>
                </a:hlinkClick>
              </a:rPr>
              <a:t>https://openwho.org/courses/IPC-PPE-FR</a:t>
            </a:r>
            <a:r>
              <a:rPr lang="fr-FR" sz="1200" b="0" i="0" u="none" strike="noStrike" cap="none" dirty="0">
                <a:solidFill>
                  <a:schemeClr val="dk1"/>
                </a:solidFill>
                <a:latin typeface="Arial"/>
                <a:sym typeface="Arial"/>
              </a:rPr>
              <a:t> (COVID-19 : Comment enfiler et retirer l’équipement de protection individuelle (EPI))</a:t>
            </a:r>
            <a:endParaRPr lang="fr-FR" sz="12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fr-FR" sz="1200" b="0" i="0" u="none" strike="noStrike" cap="none" dirty="0">
                <a:solidFill>
                  <a:schemeClr val="dk1"/>
                </a:solidFill>
                <a:latin typeface="Arial"/>
                <a:sym typeface="Arial"/>
              </a:rPr>
              <a:t>Autres ressources : Série de vidéos de l’OMS sur la sécurité biologique : </a:t>
            </a:r>
            <a:r>
              <a:rPr lang="fr-FR" sz="1200" b="0" i="0" u="sng" strike="noStrike" cap="none" dirty="0">
                <a:solidFill>
                  <a:schemeClr val="dk1"/>
                </a:solidFill>
                <a:latin typeface="Arial"/>
                <a:sym typeface="Arial"/>
                <a:hlinkClick r:id="rId12">
                  <a:extLst>
                    <a:ext uri="{A12FA001-AC4F-418D-AE19-62706E023703}">
                      <ahyp:hlinkClr xmlns:ahyp="http://schemas.microsoft.com/office/drawing/2018/hyperlinkcolor" val="tx"/>
                    </a:ext>
                  </a:extLst>
                </a:hlinkClick>
              </a:rPr>
              <a:t>https://www.who.int/activities/strengthening-public-health-laboratory-services/videos</a:t>
            </a:r>
            <a:r>
              <a:rPr lang="fr-FR" sz="1200" b="0" i="0" u="none" strike="noStrike" cap="none" dirty="0">
                <a:solidFill>
                  <a:schemeClr val="dk1"/>
                </a:solidFill>
                <a:latin typeface="Arial"/>
                <a:sym typeface="Arial"/>
              </a:rPr>
              <a:t> </a:t>
            </a:r>
            <a:endParaRPr lang="fr-FR" sz="1200" b="0" i="0" u="none" strike="noStrike" cap="none" dirty="0">
              <a:solidFill>
                <a:schemeClr val="dk1"/>
              </a:solidFill>
              <a:latin typeface="Arial"/>
              <a:ea typeface="Arial"/>
              <a:cs typeface="Arial"/>
              <a:sym typeface="Arial"/>
            </a:endParaRPr>
          </a:p>
        </p:txBody>
      </p:sp>
      <p:pic>
        <p:nvPicPr>
          <p:cNvPr id="181" name="Google Shape;181;p10"/>
          <p:cNvPicPr preferRelativeResize="0"/>
          <p:nvPr>
            <p:custDataLst>
              <p:tags r:id="rId5"/>
            </p:custDataLst>
          </p:nvPr>
        </p:nvPicPr>
        <p:blipFill rotWithShape="1">
          <a:blip r:embed="rId13">
            <a:alphaModFix/>
          </a:blip>
          <a:srcRect/>
          <a:stretch/>
        </p:blipFill>
        <p:spPr>
          <a:xfrm>
            <a:off x="2590800" y="1509712"/>
            <a:ext cx="7010400" cy="3838575"/>
          </a:xfrm>
          <a:prstGeom prst="rect">
            <a:avLst/>
          </a:prstGeom>
          <a:noFill/>
          <a:ln>
            <a:noFill/>
          </a:ln>
        </p:spPr>
      </p:pic>
      <p:pic>
        <p:nvPicPr>
          <p:cNvPr id="182" name="Google Shape;182;p10"/>
          <p:cNvPicPr preferRelativeResize="0"/>
          <p:nvPr>
            <p:custDataLst>
              <p:tags r:id="rId6"/>
            </p:custDataLst>
          </p:nvPr>
        </p:nvPicPr>
        <p:blipFill rotWithShape="1">
          <a:blip r:embed="rId14">
            <a:alphaModFix/>
          </a:blip>
          <a:srcRect/>
          <a:stretch/>
        </p:blipFill>
        <p:spPr>
          <a:xfrm>
            <a:off x="8479852" y="3336984"/>
            <a:ext cx="1473135" cy="1977103"/>
          </a:xfrm>
          <a:prstGeom prst="rect">
            <a:avLst/>
          </a:prstGeom>
          <a:noFill/>
          <a:ln>
            <a:noFill/>
          </a:ln>
        </p:spPr>
      </p:pic>
      <p:sp>
        <p:nvSpPr>
          <p:cNvPr id="183" name="Google Shape;183;p10"/>
          <p:cNvSpPr/>
          <p:nvPr>
            <p:custDataLst>
              <p:tags r:id="rId7"/>
            </p:custDataLst>
          </p:nvPr>
        </p:nvSpPr>
        <p:spPr>
          <a:xfrm>
            <a:off x="715370" y="1509712"/>
            <a:ext cx="328808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2200" b="0" i="0" u="none" strike="noStrike" cap="none" dirty="0">
                <a:solidFill>
                  <a:schemeClr val="dk1"/>
                </a:solidFill>
                <a:latin typeface="Arial"/>
                <a:sym typeface="Arial"/>
              </a:rPr>
              <a:t>Visualisez la vidéo en cliquant </a:t>
            </a:r>
            <a:r>
              <a:rPr lang="fr-FR" sz="2200" b="0" i="0" u="sng" strike="noStrike" cap="none" dirty="0">
                <a:solidFill>
                  <a:schemeClr val="dk1"/>
                </a:solidFill>
                <a:latin typeface="Arial"/>
                <a:sym typeface="Arial"/>
                <a:hlinkClick r:id="rId15">
                  <a:extLst>
                    <a:ext uri="{A12FA001-AC4F-418D-AE19-62706E023703}">
                      <ahyp:hlinkClr xmlns:ahyp="http://schemas.microsoft.com/office/drawing/2018/hyperlinkcolor" val="tx"/>
                    </a:ext>
                  </a:extLst>
                </a:hlinkClick>
              </a:rPr>
              <a:t>ici</a:t>
            </a:r>
            <a:endParaRPr lang="fr-FR" sz="2200" b="0" i="0" u="none" strike="noStrike" cap="none" dirty="0">
              <a:solidFill>
                <a:schemeClr val="dk1"/>
              </a:solidFill>
              <a:latin typeface="Arial"/>
              <a:ea typeface="Arial"/>
              <a:cs typeface="Arial"/>
              <a:sym typeface="Arial"/>
            </a:endParaRPr>
          </a:p>
        </p:txBody>
      </p:sp>
      <p:pic>
        <p:nvPicPr>
          <p:cNvPr id="185" name="Google Shape;185;p10"/>
          <p:cNvPicPr preferRelativeResize="0"/>
          <p:nvPr>
            <p:custDataLst>
              <p:tags r:id="rId8"/>
            </p:custDataLst>
          </p:nvPr>
        </p:nvPicPr>
        <p:blipFill rotWithShape="1">
          <a:blip r:embed="rId16">
            <a:alphaModFix/>
          </a:blip>
          <a:srcRect/>
          <a:stretch/>
        </p:blipFill>
        <p:spPr>
          <a:xfrm>
            <a:off x="9799966" y="3336984"/>
            <a:ext cx="1375004" cy="1977103"/>
          </a:xfrm>
          <a:prstGeom prst="rect">
            <a:avLst/>
          </a:prstGeom>
          <a:noFill/>
          <a:ln>
            <a:noFill/>
          </a:ln>
        </p:spPr>
      </p:pic>
      <p:sp>
        <p:nvSpPr>
          <p:cNvPr id="2" name="Footer Placeholder 3">
            <a:extLst>
              <a:ext uri="{FF2B5EF4-FFF2-40B4-BE49-F238E27FC236}">
                <a16:creationId xmlns:a16="http://schemas.microsoft.com/office/drawing/2014/main" id="{6441677C-8B21-D3AA-D1D8-929A5401A69D}"/>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1"/>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Mettre en place le poste de travail</a:t>
            </a:r>
          </a:p>
        </p:txBody>
      </p:sp>
      <p:sp>
        <p:nvSpPr>
          <p:cNvPr id="192" name="Google Shape;192;p11"/>
          <p:cNvSpPr txBox="1">
            <a:spLocks noGrp="1"/>
          </p:cNvSpPr>
          <p:nvPr>
            <p:ph type="body" idx="1"/>
            <p:custDataLst>
              <p:tags r:id="rId2"/>
            </p:custDataLst>
          </p:nvPr>
        </p:nvSpPr>
        <p:spPr>
          <a:xfrm>
            <a:off x="838200" y="1736203"/>
            <a:ext cx="10515600" cy="444090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SzPts val="2000"/>
              <a:buNone/>
            </a:pPr>
            <a:endParaRPr lang="fr-FR" sz="2400" dirty="0"/>
          </a:p>
          <a:p>
            <a:pPr marL="228600" lvl="0" indent="-254000" algn="l" rtl="0">
              <a:lnSpc>
                <a:spcPct val="100000"/>
              </a:lnSpc>
              <a:spcBef>
                <a:spcPts val="1000"/>
              </a:spcBef>
              <a:spcAft>
                <a:spcPts val="0"/>
              </a:spcAft>
              <a:buSzPts val="2400"/>
              <a:buChar char="•"/>
            </a:pPr>
            <a:r>
              <a:rPr lang="fr-FR" sz="2400" dirty="0"/>
              <a:t>Le TDR-Ag du SARS-CoV-2 doit être effectué sur une paillasse adéquate, bien ventilée, éloignée de la zone de prélèvement de l’échantillon et d’autres zones auxquelles les patients ont accès.</a:t>
            </a:r>
          </a:p>
          <a:p>
            <a:pPr marL="228600" lvl="0" indent="-101600" algn="l" rtl="0">
              <a:lnSpc>
                <a:spcPct val="100000"/>
              </a:lnSpc>
              <a:spcBef>
                <a:spcPts val="1000"/>
              </a:spcBef>
              <a:spcAft>
                <a:spcPts val="0"/>
              </a:spcAft>
              <a:buSzPts val="2000"/>
              <a:buNone/>
            </a:pPr>
            <a:endParaRPr lang="fr-FR" sz="2400" dirty="0"/>
          </a:p>
          <a:p>
            <a:pPr marL="228600" lvl="0" indent="-254000" algn="l" rtl="0">
              <a:lnSpc>
                <a:spcPct val="100000"/>
              </a:lnSpc>
              <a:spcBef>
                <a:spcPts val="1000"/>
              </a:spcBef>
              <a:spcAft>
                <a:spcPts val="0"/>
              </a:spcAft>
              <a:buClr>
                <a:schemeClr val="accent1"/>
              </a:buClr>
              <a:buSzPts val="2400"/>
              <a:buChar char="•"/>
            </a:pPr>
            <a:r>
              <a:rPr lang="fr-FR" sz="2400" dirty="0"/>
              <a:t>La zone de travail devrait être marquée par un signe qui indique la présence d’un danger biologique et ne devrait être accessible qu’aux personnels ayant été formés, qui effectuent le test et qui portent l’EPI approprié.</a:t>
            </a:r>
          </a:p>
          <a:p>
            <a:pPr marL="228600" lvl="0" indent="-101600" algn="l" rtl="0">
              <a:lnSpc>
                <a:spcPct val="100000"/>
              </a:lnSpc>
              <a:spcBef>
                <a:spcPts val="1000"/>
              </a:spcBef>
              <a:spcAft>
                <a:spcPts val="0"/>
              </a:spcAft>
              <a:buClr>
                <a:schemeClr val="accent1"/>
              </a:buClr>
              <a:buSzPts val="2000"/>
              <a:buNone/>
            </a:pPr>
            <a:endParaRPr lang="fr-FR" sz="2400" dirty="0"/>
          </a:p>
          <a:p>
            <a:pPr marL="228600" lvl="0" indent="-101600" algn="l" rtl="0">
              <a:lnSpc>
                <a:spcPct val="100000"/>
              </a:lnSpc>
              <a:spcBef>
                <a:spcPts val="1000"/>
              </a:spcBef>
              <a:spcAft>
                <a:spcPts val="0"/>
              </a:spcAft>
              <a:buClr>
                <a:schemeClr val="accent1"/>
              </a:buClr>
              <a:buSzPts val="2000"/>
              <a:buNone/>
            </a:pPr>
            <a:endParaRPr lang="fr-FR" sz="2400" dirty="0"/>
          </a:p>
        </p:txBody>
      </p:sp>
      <p:sp>
        <p:nvSpPr>
          <p:cNvPr id="193" name="Google Shape;193;p11"/>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12</a:t>
            </a:fld>
            <a:endParaRPr lang="fr-FR" sz="1000"/>
          </a:p>
        </p:txBody>
      </p:sp>
      <p:grpSp>
        <p:nvGrpSpPr>
          <p:cNvPr id="6" name="Group 5">
            <a:extLst>
              <a:ext uri="{FF2B5EF4-FFF2-40B4-BE49-F238E27FC236}">
                <a16:creationId xmlns:a16="http://schemas.microsoft.com/office/drawing/2014/main" id="{7C13FD86-3B8D-4DBD-91DF-C4B258C43533}"/>
              </a:ext>
            </a:extLst>
          </p:cNvPr>
          <p:cNvGrpSpPr/>
          <p:nvPr>
            <p:custDataLst>
              <p:tags r:id="rId4"/>
            </p:custDataLst>
          </p:nvPr>
        </p:nvGrpSpPr>
        <p:grpSpPr>
          <a:xfrm>
            <a:off x="7527778" y="1303232"/>
            <a:ext cx="3924069" cy="598256"/>
            <a:chOff x="7861998" y="1527451"/>
            <a:chExt cx="3924069" cy="598256"/>
          </a:xfrm>
        </p:grpSpPr>
        <p:sp>
          <p:nvSpPr>
            <p:cNvPr id="7" name="TextBox 6">
              <a:extLst>
                <a:ext uri="{FF2B5EF4-FFF2-40B4-BE49-F238E27FC236}">
                  <a16:creationId xmlns:a16="http://schemas.microsoft.com/office/drawing/2014/main" id="{39863F52-3734-4D2E-8BBB-18BC89DF7B0B}"/>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85E87100-8555-4111-A77B-9CAB7D9299A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F215B828-DB85-493E-A45F-9838D06A94F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91982F02-9B0E-F2A8-EE71-0D47566DBCA9}"/>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p:txBody>
          <a:bodyPr rtlCol="0"/>
          <a:lstStyle/>
          <a:p>
            <a:pPr rtl="0"/>
            <a:r>
              <a:rPr lang="fr"/>
              <a:t>Configuration du poste de travail</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rtlCol="0"/>
          <a:lstStyle/>
          <a:p>
            <a:pPr rtl="0"/>
            <a:endParaRPr lang="en-US" dirty="0"/>
          </a:p>
          <a:p>
            <a:pPr rtl="0"/>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0"/>
          <a:lstStyle/>
          <a:p>
            <a:pPr rtl="0"/>
            <a:fld id="{42D34DE6-22C6-0E40-B20E-F2D718CBADB2}" type="slidenum">
              <a:rPr lang="en-GB" smtClean="0"/>
              <a:pPr rtl="0"/>
              <a:t>13</a:t>
            </a:fld>
            <a:endParaRPr lang="en-GB" sz="1000" dirty="0"/>
          </a:p>
        </p:txBody>
      </p:sp>
      <p:sp>
        <p:nvSpPr>
          <p:cNvPr id="11" name="TextBox 10">
            <a:extLst>
              <a:ext uri="{FF2B5EF4-FFF2-40B4-BE49-F238E27FC236}">
                <a16:creationId xmlns:a16="http://schemas.microsoft.com/office/drawing/2014/main" id="{6942CD2B-56A1-1848-B6AC-11CFEC0E4ED6}"/>
              </a:ext>
            </a:extLst>
          </p:cNvPr>
          <p:cNvSpPr txBox="1"/>
          <p:nvPr/>
        </p:nvSpPr>
        <p:spPr>
          <a:xfrm>
            <a:off x="5457602" y="2062798"/>
            <a:ext cx="904287"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600"/>
              <a:t>F</a:t>
            </a:r>
            <a:r>
              <a:rPr lang="fr" sz="1600" b="0" i="0" u="none" strike="noStrike" cap="none" spc="0" normalizeH="0">
                <a:ln>
                  <a:noFill/>
                </a:ln>
                <a:effectLst/>
                <a:uFillTx/>
                <a:ea typeface="Avenir Roman"/>
                <a:cs typeface="Avenir Roman"/>
                <a:sym typeface="Avenir Roman"/>
              </a:rPr>
              <a:t>ournitures</a:t>
            </a:r>
          </a:p>
        </p:txBody>
      </p:sp>
      <p:sp>
        <p:nvSpPr>
          <p:cNvPr id="12" name="TextBox 11">
            <a:extLst>
              <a:ext uri="{FF2B5EF4-FFF2-40B4-BE49-F238E27FC236}">
                <a16:creationId xmlns:a16="http://schemas.microsoft.com/office/drawing/2014/main" id="{62D9E4A1-2AC9-6645-9CAF-B345994EAB46}"/>
              </a:ext>
            </a:extLst>
          </p:cNvPr>
          <p:cNvSpPr txBox="1"/>
          <p:nvPr/>
        </p:nvSpPr>
        <p:spPr>
          <a:xfrm>
            <a:off x="4451551" y="5716865"/>
            <a:ext cx="284321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600" b="0" i="0" u="none" strike="noStrike" cap="none" spc="0" normalizeH="0" dirty="0">
                <a:ln>
                  <a:noFill/>
                </a:ln>
                <a:effectLst/>
                <a:uFillTx/>
                <a:latin typeface="Arial" panose="020B0604020202020204" pitchFamily="34" charset="0"/>
                <a:ea typeface="Avenir Roman"/>
                <a:cs typeface="Arial" panose="020B0604020202020204" pitchFamily="34" charset="0"/>
                <a:sym typeface="Avenir Roman"/>
              </a:rPr>
              <a:t>Test effectué ici</a:t>
            </a:r>
          </a:p>
          <a:p>
            <a:pPr algn="ctr" defTabSz="825500" rtl="0" hangingPunct="0"/>
            <a:r>
              <a:rPr lang="fr" sz="1600" dirty="0">
                <a:latin typeface="Avenir Roman"/>
                <a:ea typeface="Avenir Roman"/>
                <a:cs typeface="Avenir Roman"/>
                <a:sym typeface="Avenir Roman"/>
              </a:rPr>
              <a:t>(</a:t>
            </a:r>
            <a:r>
              <a:rPr lang="fr" sz="1600" dirty="0"/>
              <a:t>placer une étoffe absorbante)</a:t>
            </a:r>
            <a:endParaRPr kumimoji="0" lang="en-US" sz="1600" b="0" i="0" u="none" strike="noStrike" cap="none" spc="0" normalizeH="0" baseline="0" dirty="0">
              <a:ln>
                <a:noFill/>
              </a:ln>
              <a:effectLst/>
              <a:uFillTx/>
              <a:latin typeface="Avenir Roman"/>
              <a:ea typeface="Avenir Roman"/>
              <a:cs typeface="Avenir Roman"/>
              <a:sym typeface="Avenir Roman"/>
            </a:endParaRPr>
          </a:p>
        </p:txBody>
      </p:sp>
      <p:sp>
        <p:nvSpPr>
          <p:cNvPr id="13" name="TextBox 12">
            <a:extLst>
              <a:ext uri="{FF2B5EF4-FFF2-40B4-BE49-F238E27FC236}">
                <a16:creationId xmlns:a16="http://schemas.microsoft.com/office/drawing/2014/main" id="{965A0789-AA82-684D-9FC6-882C6F05468E}"/>
              </a:ext>
            </a:extLst>
          </p:cNvPr>
          <p:cNvSpPr txBox="1"/>
          <p:nvPr/>
        </p:nvSpPr>
        <p:spPr>
          <a:xfrm>
            <a:off x="9598997" y="3273794"/>
            <a:ext cx="1765135"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fr" sz="1600" dirty="0"/>
              <a:t>Registre pour consigner les données relatives aux TDR-</a:t>
            </a:r>
            <a:r>
              <a:rPr lang="en-US" sz="1600" dirty="0"/>
              <a:t>Ag du </a:t>
            </a:r>
            <a:r>
              <a:rPr lang="fr" sz="1600" dirty="0"/>
              <a:t>SA</a:t>
            </a:r>
            <a:r>
              <a:rPr lang="en-US" sz="1600" dirty="0"/>
              <a:t>R</a:t>
            </a:r>
            <a:r>
              <a:rPr lang="fr" sz="1600" dirty="0"/>
              <a:t>S-CoV-2 </a:t>
            </a:r>
          </a:p>
        </p:txBody>
      </p:sp>
      <p:sp>
        <p:nvSpPr>
          <p:cNvPr id="14" name="Frame 13">
            <a:extLst>
              <a:ext uri="{FF2B5EF4-FFF2-40B4-BE49-F238E27FC236}">
                <a16:creationId xmlns:a16="http://schemas.microsoft.com/office/drawing/2014/main" id="{699D67C9-1CD1-4F4A-90ED-4548057A0E63}"/>
              </a:ext>
            </a:extLst>
          </p:cNvPr>
          <p:cNvSpPr/>
          <p:nvPr/>
        </p:nvSpPr>
        <p:spPr>
          <a:xfrm>
            <a:off x="3552183" y="2712166"/>
            <a:ext cx="4715124" cy="2456954"/>
          </a:xfrm>
          <a:prstGeom prst="frame">
            <a:avLst>
              <a:gd name="adj1" fmla="val 2791"/>
            </a:avLst>
          </a:prstGeom>
          <a:solidFill>
            <a:schemeClr val="tx1"/>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15" name="Rectangle 14">
            <a:extLst>
              <a:ext uri="{FF2B5EF4-FFF2-40B4-BE49-F238E27FC236}">
                <a16:creationId xmlns:a16="http://schemas.microsoft.com/office/drawing/2014/main" id="{D52D6102-58C7-A641-AA57-393B11E52EEC}"/>
              </a:ext>
            </a:extLst>
          </p:cNvPr>
          <p:cNvSpPr/>
          <p:nvPr/>
        </p:nvSpPr>
        <p:spPr>
          <a:xfrm>
            <a:off x="4761648" y="2996596"/>
            <a:ext cx="748414" cy="538609"/>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r>
              <a:rPr lang="fr" sz="1000" b="0" i="0" u="none" strike="noStrike" cap="none" spc="0" normalizeH="0" dirty="0">
                <a:ln>
                  <a:noFill/>
                </a:ln>
                <a:solidFill>
                  <a:schemeClr val="bg2">
                    <a:lumMod val="10000"/>
                  </a:schemeClr>
                </a:solidFill>
                <a:effectLst/>
                <a:uFillTx/>
                <a:latin typeface="+mn-lt"/>
                <a:ea typeface="+mn-ea"/>
                <a:cs typeface="+mn-cs"/>
                <a:sym typeface="Avenir Medium"/>
              </a:rPr>
              <a:t>TDR-</a:t>
            </a:r>
            <a:r>
              <a:rPr lang="en-US" sz="1000" b="0" i="0" u="none" strike="noStrike" cap="none" spc="0" normalizeH="0" dirty="0">
                <a:ln>
                  <a:noFill/>
                </a:ln>
                <a:solidFill>
                  <a:schemeClr val="bg2">
                    <a:lumMod val="10000"/>
                  </a:schemeClr>
                </a:solidFill>
                <a:effectLst/>
                <a:uFillTx/>
                <a:latin typeface="+mn-lt"/>
                <a:ea typeface="+mn-ea"/>
                <a:cs typeface="+mn-cs"/>
                <a:sym typeface="Avenir Medium"/>
              </a:rPr>
              <a:t>Ag </a:t>
            </a:r>
            <a:r>
              <a:rPr lang="fr" sz="1000" b="0" i="0" u="none" strike="noStrike" cap="none" spc="0" normalizeH="0" dirty="0">
                <a:ln>
                  <a:noFill/>
                </a:ln>
                <a:solidFill>
                  <a:schemeClr val="bg2">
                    <a:lumMod val="10000"/>
                  </a:schemeClr>
                </a:solidFill>
                <a:effectLst/>
                <a:uFillTx/>
                <a:latin typeface="+mn-lt"/>
                <a:ea typeface="+mn-ea"/>
                <a:cs typeface="+mn-cs"/>
                <a:sym typeface="Avenir Medium"/>
              </a:rPr>
              <a:t>du SARS-CoV-2</a:t>
            </a:r>
          </a:p>
        </p:txBody>
      </p:sp>
      <p:sp>
        <p:nvSpPr>
          <p:cNvPr id="16" name="Rectangle 15">
            <a:extLst>
              <a:ext uri="{FF2B5EF4-FFF2-40B4-BE49-F238E27FC236}">
                <a16:creationId xmlns:a16="http://schemas.microsoft.com/office/drawing/2014/main" id="{64D48A50-73C5-4148-83D3-ECD04B8F47CE}"/>
              </a:ext>
            </a:extLst>
          </p:cNvPr>
          <p:cNvSpPr/>
          <p:nvPr/>
        </p:nvSpPr>
        <p:spPr>
          <a:xfrm>
            <a:off x="5607596" y="3134783"/>
            <a:ext cx="604298" cy="230832"/>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r>
              <a:rPr lang="fr" sz="1000" b="0" i="0" u="none" strike="noStrike" cap="none" spc="0" normalizeH="0">
                <a:ln>
                  <a:noFill/>
                </a:ln>
                <a:solidFill>
                  <a:schemeClr val="bg2">
                    <a:lumMod val="10000"/>
                  </a:schemeClr>
                </a:solidFill>
                <a:effectLst/>
                <a:uFillTx/>
                <a:latin typeface="+mn-lt"/>
                <a:ea typeface="+mn-ea"/>
                <a:cs typeface="+mn-cs"/>
                <a:sym typeface="Avenir Medium"/>
              </a:rPr>
              <a:t>Minuteur</a:t>
            </a:r>
          </a:p>
        </p:txBody>
      </p:sp>
      <p:pic>
        <p:nvPicPr>
          <p:cNvPr id="17" name="Graphic 16" descr="Open book">
            <a:extLst>
              <a:ext uri="{FF2B5EF4-FFF2-40B4-BE49-F238E27FC236}">
                <a16:creationId xmlns:a16="http://schemas.microsoft.com/office/drawing/2014/main" id="{13985F96-8454-0B47-9648-FE4984EE3D0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21190" y="2744380"/>
            <a:ext cx="835503" cy="835503"/>
          </a:xfrm>
          <a:prstGeom prst="rect">
            <a:avLst/>
          </a:prstGeom>
        </p:spPr>
      </p:pic>
      <p:pic>
        <p:nvPicPr>
          <p:cNvPr id="18" name="Graphic 17" descr="Water Bottle">
            <a:extLst>
              <a:ext uri="{FF2B5EF4-FFF2-40B4-BE49-F238E27FC236}">
                <a16:creationId xmlns:a16="http://schemas.microsoft.com/office/drawing/2014/main" id="{E0D0219C-EBAD-A041-ABA7-4B335A5B0FE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858562" y="3387654"/>
            <a:ext cx="457201" cy="457201"/>
          </a:xfrm>
          <a:prstGeom prst="rect">
            <a:avLst/>
          </a:prstGeom>
        </p:spPr>
      </p:pic>
      <p:sp>
        <p:nvSpPr>
          <p:cNvPr id="19" name="Right Arrow 18">
            <a:extLst>
              <a:ext uri="{FF2B5EF4-FFF2-40B4-BE49-F238E27FC236}">
                <a16:creationId xmlns:a16="http://schemas.microsoft.com/office/drawing/2014/main" id="{5EE6E900-3B15-0147-B896-611CD3BC9F23}"/>
              </a:ext>
            </a:extLst>
          </p:cNvPr>
          <p:cNvSpPr/>
          <p:nvPr/>
        </p:nvSpPr>
        <p:spPr>
          <a:xfrm rot="10800000">
            <a:off x="9573043" y="2852823"/>
            <a:ext cx="857020" cy="363530"/>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20" name="Graphic 19" descr="Water Bottle">
            <a:extLst>
              <a:ext uri="{FF2B5EF4-FFF2-40B4-BE49-F238E27FC236}">
                <a16:creationId xmlns:a16="http://schemas.microsoft.com/office/drawing/2014/main" id="{7FBE3C9A-08C3-6F48-B7F2-15D123937BE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46266" y="3387653"/>
            <a:ext cx="457201" cy="457201"/>
          </a:xfrm>
          <a:prstGeom prst="rect">
            <a:avLst/>
          </a:prstGeom>
        </p:spPr>
      </p:pic>
      <p:sp>
        <p:nvSpPr>
          <p:cNvPr id="21" name="Rectangle 20">
            <a:extLst>
              <a:ext uri="{FF2B5EF4-FFF2-40B4-BE49-F238E27FC236}">
                <a16:creationId xmlns:a16="http://schemas.microsoft.com/office/drawing/2014/main" id="{1880D691-09D9-0E43-8638-370A145A46E3}"/>
              </a:ext>
            </a:extLst>
          </p:cNvPr>
          <p:cNvSpPr/>
          <p:nvPr/>
        </p:nvSpPr>
        <p:spPr>
          <a:xfrm>
            <a:off x="6293191" y="3133892"/>
            <a:ext cx="604298" cy="230832"/>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r>
              <a:rPr lang="fr" sz="1000" b="0" i="0" u="none" strike="noStrike" cap="none" spc="0" normalizeH="0">
                <a:ln>
                  <a:noFill/>
                </a:ln>
                <a:solidFill>
                  <a:schemeClr val="bg2">
                    <a:lumMod val="10000"/>
                  </a:schemeClr>
                </a:solidFill>
                <a:effectLst/>
                <a:uFillTx/>
                <a:latin typeface="+mn-lt"/>
                <a:ea typeface="+mn-ea"/>
                <a:cs typeface="+mn-cs"/>
                <a:sym typeface="Avenir Medium"/>
              </a:rPr>
              <a:t>Gants</a:t>
            </a:r>
          </a:p>
        </p:txBody>
      </p:sp>
      <p:sp>
        <p:nvSpPr>
          <p:cNvPr id="22" name="Right Arrow 21">
            <a:extLst>
              <a:ext uri="{FF2B5EF4-FFF2-40B4-BE49-F238E27FC236}">
                <a16:creationId xmlns:a16="http://schemas.microsoft.com/office/drawing/2014/main" id="{5405F12F-C012-AC47-95E2-2970A1603FFF}"/>
              </a:ext>
            </a:extLst>
          </p:cNvPr>
          <p:cNvSpPr/>
          <p:nvPr/>
        </p:nvSpPr>
        <p:spPr>
          <a:xfrm rot="16200000">
            <a:off x="5108465" y="4785282"/>
            <a:ext cx="1602562"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3" name="Right Arrow 22">
            <a:extLst>
              <a:ext uri="{FF2B5EF4-FFF2-40B4-BE49-F238E27FC236}">
                <a16:creationId xmlns:a16="http://schemas.microsoft.com/office/drawing/2014/main" id="{19906E75-43A8-1D4A-B2D3-02FA22D7FFF7}"/>
              </a:ext>
            </a:extLst>
          </p:cNvPr>
          <p:cNvSpPr/>
          <p:nvPr/>
        </p:nvSpPr>
        <p:spPr>
          <a:xfrm rot="5400000">
            <a:off x="5556725" y="2536527"/>
            <a:ext cx="706043"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4" name="TextBox 23">
            <a:extLst>
              <a:ext uri="{FF2B5EF4-FFF2-40B4-BE49-F238E27FC236}">
                <a16:creationId xmlns:a16="http://schemas.microsoft.com/office/drawing/2014/main" id="{FCEB97BA-8203-3140-908E-D0365C22FA67}"/>
              </a:ext>
            </a:extLst>
          </p:cNvPr>
          <p:cNvSpPr txBox="1"/>
          <p:nvPr/>
        </p:nvSpPr>
        <p:spPr>
          <a:xfrm>
            <a:off x="1351212" y="2405709"/>
            <a:ext cx="1612140" cy="1826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fr" sz="1600" dirty="0">
                <a:latin typeface="+mj-lt"/>
              </a:rPr>
              <a:t>Récipient de déchets et désinfectants</a:t>
            </a:r>
          </a:p>
          <a:p>
            <a:pPr marL="0" marR="0" indent="0" algn="ctr" defTabSz="825500" rtl="0" fontAlgn="auto" latinLnBrk="0" hangingPunct="0">
              <a:lnSpc>
                <a:spcPct val="100000"/>
              </a:lnSpc>
              <a:spcBef>
                <a:spcPts val="0"/>
              </a:spcBef>
              <a:spcAft>
                <a:spcPts val="0"/>
              </a:spcAft>
              <a:buClrTx/>
              <a:buSzTx/>
              <a:buFontTx/>
              <a:buNone/>
              <a:tabLst/>
            </a:pPr>
            <a:r>
              <a:rPr lang="fr" sz="1600" b="0" i="0" u="none" strike="noStrike" cap="none" spc="0" normalizeH="0" dirty="0">
                <a:ln>
                  <a:noFill/>
                </a:ln>
                <a:effectLst/>
                <a:uFillTx/>
                <a:latin typeface="+mj-lt"/>
                <a:ea typeface="Avenir Roman"/>
                <a:cs typeface="Avenir Roman"/>
                <a:sym typeface="Avenir Roman"/>
              </a:rPr>
              <a:t>(eau de </a:t>
            </a:r>
            <a:r>
              <a:rPr lang="fr" sz="1600" dirty="0">
                <a:latin typeface="+mj-lt"/>
              </a:rPr>
              <a:t>javel à 0,1 % et 0,5 % </a:t>
            </a:r>
          </a:p>
          <a:p>
            <a:pPr marL="0" marR="0" indent="0" algn="ctr" defTabSz="825500" rtl="0" fontAlgn="auto" latinLnBrk="0" hangingPunct="0">
              <a:lnSpc>
                <a:spcPct val="100000"/>
              </a:lnSpc>
              <a:spcBef>
                <a:spcPts val="0"/>
              </a:spcBef>
              <a:spcAft>
                <a:spcPts val="0"/>
              </a:spcAft>
              <a:buClrTx/>
              <a:buSzTx/>
              <a:buFontTx/>
              <a:buNone/>
              <a:tabLst/>
            </a:pPr>
            <a:r>
              <a:rPr lang="fr" sz="1600" dirty="0">
                <a:latin typeface="+mj-lt"/>
              </a:rPr>
              <a:t>et éthanol à 70 %)</a:t>
            </a:r>
            <a:endParaRPr kumimoji="0" lang="en-US" sz="1600" b="0" i="0" u="none" strike="noStrike" cap="none" spc="0" normalizeH="0" baseline="0" dirty="0">
              <a:ln>
                <a:noFill/>
              </a:ln>
              <a:effectLst/>
              <a:uFillTx/>
              <a:latin typeface="+mj-lt"/>
              <a:ea typeface="Avenir Roman"/>
              <a:cs typeface="Avenir Roman"/>
              <a:sym typeface="Avenir Roman"/>
            </a:endParaRPr>
          </a:p>
        </p:txBody>
      </p:sp>
      <p:sp>
        <p:nvSpPr>
          <p:cNvPr id="25" name="Oval 24">
            <a:extLst>
              <a:ext uri="{FF2B5EF4-FFF2-40B4-BE49-F238E27FC236}">
                <a16:creationId xmlns:a16="http://schemas.microsoft.com/office/drawing/2014/main" id="{6BAD2C51-7F3E-8847-ACE9-A4414814D9C2}"/>
              </a:ext>
            </a:extLst>
          </p:cNvPr>
          <p:cNvSpPr/>
          <p:nvPr/>
        </p:nvSpPr>
        <p:spPr>
          <a:xfrm>
            <a:off x="3957619" y="2801632"/>
            <a:ext cx="550146" cy="548594"/>
          </a:xfrm>
          <a:prstGeom prst="ellipse">
            <a:avLst/>
          </a:prstGeom>
          <a:solidFill>
            <a:schemeClr val="tx1">
              <a:lumMod val="75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6" name="Rounded Rectangle 25">
            <a:extLst>
              <a:ext uri="{FF2B5EF4-FFF2-40B4-BE49-F238E27FC236}">
                <a16:creationId xmlns:a16="http://schemas.microsoft.com/office/drawing/2014/main" id="{703F9121-AFC3-F04A-B0FE-2ACAB69BE35F}"/>
              </a:ext>
            </a:extLst>
          </p:cNvPr>
          <p:cNvSpPr/>
          <p:nvPr/>
        </p:nvSpPr>
        <p:spPr>
          <a:xfrm>
            <a:off x="4876664" y="3663494"/>
            <a:ext cx="2033695" cy="793030"/>
          </a:xfrm>
          <a:prstGeom prst="roundRect">
            <a:avLst/>
          </a:prstGeom>
          <a:noFill/>
          <a:ln w="25400" cap="flat">
            <a:solidFill>
              <a:schemeClr val="tx1"/>
            </a:solidFill>
            <a:prstDash val="sysDot"/>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7" name="Right Arrow 26">
            <a:extLst>
              <a:ext uri="{FF2B5EF4-FFF2-40B4-BE49-F238E27FC236}">
                <a16:creationId xmlns:a16="http://schemas.microsoft.com/office/drawing/2014/main" id="{5021314C-C627-3649-8332-E1AEB548CBC0}"/>
              </a:ext>
            </a:extLst>
          </p:cNvPr>
          <p:cNvSpPr/>
          <p:nvPr/>
        </p:nvSpPr>
        <p:spPr>
          <a:xfrm>
            <a:off x="3162398" y="3216353"/>
            <a:ext cx="857020" cy="363530"/>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8" name="Frame 27">
            <a:extLst>
              <a:ext uri="{FF2B5EF4-FFF2-40B4-BE49-F238E27FC236}">
                <a16:creationId xmlns:a16="http://schemas.microsoft.com/office/drawing/2014/main" id="{A10D5722-12DD-4E12-8ADA-F7CC96233744}"/>
              </a:ext>
            </a:extLst>
          </p:cNvPr>
          <p:cNvSpPr/>
          <p:nvPr/>
        </p:nvSpPr>
        <p:spPr>
          <a:xfrm>
            <a:off x="8428922" y="2719334"/>
            <a:ext cx="999530" cy="2456954"/>
          </a:xfrm>
          <a:prstGeom prst="frame">
            <a:avLst>
              <a:gd name="adj1" fmla="val 2791"/>
            </a:avLst>
          </a:prstGeom>
          <a:solidFill>
            <a:schemeClr val="tx1"/>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4" name="Footer Placeholder 3">
            <a:extLst>
              <a:ext uri="{FF2B5EF4-FFF2-40B4-BE49-F238E27FC236}">
                <a16:creationId xmlns:a16="http://schemas.microsoft.com/office/drawing/2014/main" id="{294ED5E2-3437-D515-0E99-19ADAA8FE144}"/>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extLst>
      <p:ext uri="{BB962C8B-B14F-4D97-AF65-F5344CB8AC3E}">
        <p14:creationId xmlns:p14="http://schemas.microsoft.com/office/powerpoint/2010/main" val="3415717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3"/>
          <p:cNvSpPr txBox="1">
            <a:spLocks noGrp="1"/>
          </p:cNvSpPr>
          <p:nvPr>
            <p:ph type="title"/>
            <p:custDataLst>
              <p:tags r:id="rId1"/>
            </p:custDataLst>
          </p:nvPr>
        </p:nvSpPr>
        <p:spPr>
          <a:xfrm>
            <a:off x="838200" y="532495"/>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En manipulant des TDR-Ag du SARS-CoV-2, vous devez :</a:t>
            </a:r>
          </a:p>
        </p:txBody>
      </p:sp>
      <p:sp>
        <p:nvSpPr>
          <p:cNvPr id="229" name="Google Shape;229;p13"/>
          <p:cNvSpPr txBox="1">
            <a:spLocks noGrp="1"/>
          </p:cNvSpPr>
          <p:nvPr>
            <p:ph type="body" idx="1"/>
            <p:custDataLst>
              <p:tags r:id="rId2"/>
            </p:custDataLst>
          </p:nvPr>
        </p:nvSpPr>
        <p:spPr>
          <a:xfrm>
            <a:off x="838200" y="1736203"/>
            <a:ext cx="10515600" cy="44407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lang="fr-FR" sz="2400"/>
          </a:p>
          <a:p>
            <a:pPr marL="457200" lvl="0" indent="-482600" algn="l" rtl="0">
              <a:lnSpc>
                <a:spcPct val="100000"/>
              </a:lnSpc>
              <a:spcBef>
                <a:spcPts val="1000"/>
              </a:spcBef>
              <a:spcAft>
                <a:spcPts val="0"/>
              </a:spcAft>
              <a:buSzPts val="2400"/>
              <a:buFont typeface="Arial"/>
              <a:buAutoNum type="arabicPeriod"/>
            </a:pPr>
            <a:r>
              <a:rPr lang="fr-FR" sz="2400"/>
              <a:t>Changer de blouse et de gants s’ils sont souillés ou contaminés.</a:t>
            </a:r>
          </a:p>
          <a:p>
            <a:pPr marL="457200" lvl="0" indent="-482600" algn="l" rtl="0">
              <a:lnSpc>
                <a:spcPct val="100000"/>
              </a:lnSpc>
              <a:spcBef>
                <a:spcPts val="1000"/>
              </a:spcBef>
              <a:spcAft>
                <a:spcPts val="0"/>
              </a:spcAft>
              <a:buSzPts val="2400"/>
              <a:buFont typeface="Arial"/>
              <a:buAutoNum type="arabicPeriod"/>
            </a:pPr>
            <a:r>
              <a:rPr lang="fr-FR" sz="2400"/>
              <a:t>Ôter blouse et gants avant de quitter la zone de travail et entre les analyses d’échantillons.</a:t>
            </a:r>
          </a:p>
          <a:p>
            <a:pPr marL="457200" lvl="0" indent="-482600" algn="l" rtl="0">
              <a:lnSpc>
                <a:spcPct val="100000"/>
              </a:lnSpc>
              <a:spcBef>
                <a:spcPts val="1000"/>
              </a:spcBef>
              <a:spcAft>
                <a:spcPts val="0"/>
              </a:spcAft>
              <a:buSzPts val="2400"/>
              <a:buFont typeface="Arial"/>
              <a:buAutoNum type="arabicPeriod"/>
            </a:pPr>
            <a:r>
              <a:rPr lang="fr-FR" sz="2400"/>
              <a:t>Vous débarrasser des blouses jetables après leur première utilisation. Les blouses en tissu devraient être réutilisées après un lavage et une décontamination adéquats.</a:t>
            </a:r>
          </a:p>
          <a:p>
            <a:pPr marL="457200" lvl="0" indent="-482600" algn="l" rtl="0">
              <a:lnSpc>
                <a:spcPct val="100000"/>
              </a:lnSpc>
              <a:spcBef>
                <a:spcPts val="1000"/>
              </a:spcBef>
              <a:spcAft>
                <a:spcPts val="0"/>
              </a:spcAft>
              <a:buSzPts val="2400"/>
              <a:buFont typeface="Arial"/>
              <a:buAutoNum type="arabicPeriod"/>
            </a:pPr>
            <a:r>
              <a:rPr lang="fr-FR" sz="2400"/>
              <a:t>Toujours appliquer les mesures d’hygiène des mains avant et après avoir manipulé les échantillons et avant et après avoir ôté les gants. </a:t>
            </a:r>
          </a:p>
          <a:p>
            <a:pPr marL="228600" lvl="0" indent="-101600" algn="l" rtl="0">
              <a:lnSpc>
                <a:spcPct val="100000"/>
              </a:lnSpc>
              <a:spcBef>
                <a:spcPts val="1000"/>
              </a:spcBef>
              <a:spcAft>
                <a:spcPts val="0"/>
              </a:spcAft>
              <a:buClr>
                <a:schemeClr val="accent1"/>
              </a:buClr>
              <a:buSzPts val="2000"/>
              <a:buNone/>
            </a:pPr>
            <a:endParaRPr lang="fr-FR" sz="2400"/>
          </a:p>
          <a:p>
            <a:pPr marL="228600" lvl="0" indent="-101600" algn="l" rtl="0">
              <a:lnSpc>
                <a:spcPct val="100000"/>
              </a:lnSpc>
              <a:spcBef>
                <a:spcPts val="1000"/>
              </a:spcBef>
              <a:spcAft>
                <a:spcPts val="0"/>
              </a:spcAft>
              <a:buClr>
                <a:schemeClr val="accent1"/>
              </a:buClr>
              <a:buSzPts val="2000"/>
              <a:buNone/>
            </a:pPr>
            <a:endParaRPr lang="fr-FR" sz="2400"/>
          </a:p>
        </p:txBody>
      </p:sp>
      <p:sp>
        <p:nvSpPr>
          <p:cNvPr id="230" name="Google Shape;230;p13"/>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14</a:t>
            </a:fld>
            <a:endParaRPr lang="fr-FR" sz="1000"/>
          </a:p>
        </p:txBody>
      </p:sp>
      <p:grpSp>
        <p:nvGrpSpPr>
          <p:cNvPr id="6" name="Group 5">
            <a:extLst>
              <a:ext uri="{FF2B5EF4-FFF2-40B4-BE49-F238E27FC236}">
                <a16:creationId xmlns:a16="http://schemas.microsoft.com/office/drawing/2014/main" id="{1A69DE99-374C-4ADB-9A96-ABEBE459177F}"/>
              </a:ext>
            </a:extLst>
          </p:cNvPr>
          <p:cNvGrpSpPr/>
          <p:nvPr>
            <p:custDataLst>
              <p:tags r:id="rId4"/>
            </p:custDataLst>
          </p:nvPr>
        </p:nvGrpSpPr>
        <p:grpSpPr>
          <a:xfrm>
            <a:off x="7429730" y="1307940"/>
            <a:ext cx="3924069" cy="598256"/>
            <a:chOff x="7861998" y="1527451"/>
            <a:chExt cx="3924069" cy="598256"/>
          </a:xfrm>
        </p:grpSpPr>
        <p:sp>
          <p:nvSpPr>
            <p:cNvPr id="7" name="TextBox 6">
              <a:extLst>
                <a:ext uri="{FF2B5EF4-FFF2-40B4-BE49-F238E27FC236}">
                  <a16:creationId xmlns:a16="http://schemas.microsoft.com/office/drawing/2014/main" id="{58442901-FD75-4CB7-861F-9C9BE8BCF6D8}"/>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807724B2-C9AF-44EF-ABA7-796A738B7A4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ACFD88B8-3BBC-43E1-A33A-40B442E00D4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CE0A86FA-5E4B-EFE0-99EE-C14DB8029B1F}"/>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0"/>
          <a:lstStyle/>
          <a:p>
            <a:pPr rtl="0"/>
            <a:r>
              <a:rPr lang="fr"/>
              <a:t>Désinfectants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0"/>
          <a:lstStyle/>
          <a:p>
            <a:pPr rtl="0"/>
            <a:fld id="{8B709DE2-93F8-7E45-91D0-E19ACC3ADA42}" type="slidenum">
              <a:rPr lang="en-US" smtClean="0"/>
              <a:t>15</a:t>
            </a:fld>
            <a:endParaRPr lang="en-US" dirty="0"/>
          </a:p>
        </p:txBody>
      </p:sp>
      <p:pic>
        <p:nvPicPr>
          <p:cNvPr id="6" name="Picture 5" descr="A picture containing light, table, holding, person&#10;&#10;Description automatically generated">
            <a:extLst>
              <a:ext uri="{FF2B5EF4-FFF2-40B4-BE49-F238E27FC236}">
                <a16:creationId xmlns:a16="http://schemas.microsoft.com/office/drawing/2014/main" id="{50E7401E-7F1D-6047-9093-76164E60D769}"/>
              </a:ext>
            </a:extLst>
          </p:cNvPr>
          <p:cNvPicPr>
            <a:picLocks noChangeAspect="1"/>
          </p:cNvPicPr>
          <p:nvPr/>
        </p:nvPicPr>
        <p:blipFill>
          <a:blip r:embed="rId2"/>
          <a:stretch>
            <a:fillRect/>
          </a:stretch>
        </p:blipFill>
        <p:spPr>
          <a:xfrm>
            <a:off x="5443065" y="2258977"/>
            <a:ext cx="5530421" cy="3486977"/>
          </a:xfrm>
          <a:prstGeom prst="rect">
            <a:avLst/>
          </a:prstGeom>
        </p:spPr>
      </p:pic>
    </p:spTree>
    <p:extLst>
      <p:ext uri="{BB962C8B-B14F-4D97-AF65-F5344CB8AC3E}">
        <p14:creationId xmlns:p14="http://schemas.microsoft.com/office/powerpoint/2010/main" val="8926779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15"/>
          <p:cNvSpPr txBox="1">
            <a:spLocks noGrp="1"/>
          </p:cNvSpPr>
          <p:nvPr>
            <p:ph type="title"/>
            <p:custDataLst>
              <p:tags r:id="rId1"/>
            </p:custDataLst>
          </p:nvPr>
        </p:nvSpPr>
        <p:spPr>
          <a:xfrm>
            <a:off x="838199" y="14283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Désinfectants pour le SARS-CoV-2</a:t>
            </a:r>
          </a:p>
        </p:txBody>
      </p:sp>
      <p:sp>
        <p:nvSpPr>
          <p:cNvPr id="245" name="Google Shape;245;p15"/>
          <p:cNvSpPr txBox="1">
            <a:spLocks noGrp="1"/>
          </p:cNvSpPr>
          <p:nvPr>
            <p:ph type="body" idx="1"/>
            <p:custDataLst>
              <p:tags r:id="rId2"/>
            </p:custDataLst>
          </p:nvPr>
        </p:nvSpPr>
        <p:spPr>
          <a:xfrm>
            <a:off x="838199" y="1210515"/>
            <a:ext cx="10570464" cy="4566226"/>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fr-FR" sz="1800" dirty="0"/>
              <a:t>Tous les désinfectants ne sont pas efficaces contre le SARS-CoV-2.</a:t>
            </a:r>
          </a:p>
          <a:p>
            <a:pPr marL="228600" lvl="0" indent="-228600" algn="l" rtl="0">
              <a:lnSpc>
                <a:spcPct val="100000"/>
              </a:lnSpc>
              <a:spcBef>
                <a:spcPts val="1000"/>
              </a:spcBef>
              <a:spcAft>
                <a:spcPts val="0"/>
              </a:spcAft>
              <a:buClr>
                <a:schemeClr val="accent1"/>
              </a:buClr>
              <a:buSzPts val="2000"/>
              <a:buChar char="•"/>
            </a:pPr>
            <a:r>
              <a:rPr lang="fr-FR" sz="1800" dirty="0"/>
              <a:t>L’eau de javel et l’éthanol sont deux désinfectants couramment disponibles qui sont actifs contre le SARS-CoV-2.</a:t>
            </a:r>
          </a:p>
          <a:p>
            <a:pPr marL="228600" lvl="0" indent="-228600" algn="l" rtl="0">
              <a:lnSpc>
                <a:spcPct val="100000"/>
              </a:lnSpc>
              <a:spcBef>
                <a:spcPts val="1000"/>
              </a:spcBef>
              <a:spcAft>
                <a:spcPts val="0"/>
              </a:spcAft>
              <a:buClr>
                <a:schemeClr val="accent1"/>
              </a:buClr>
              <a:buSzPts val="2000"/>
              <a:buChar char="•"/>
            </a:pPr>
            <a:r>
              <a:rPr lang="fr-FR" sz="1800" dirty="0"/>
              <a:t>Respecter les directives nationales ou les lignes directrices internationales lors du choix de désinfectants.</a:t>
            </a:r>
            <a:r>
              <a:rPr lang="fr-FR" sz="1800" baseline="30000" dirty="0"/>
              <a:t>1</a:t>
            </a:r>
            <a:endParaRPr lang="fr-FR" sz="1800" dirty="0"/>
          </a:p>
          <a:p>
            <a:pPr marL="228600" lvl="0" indent="-101600" algn="l" rtl="0">
              <a:lnSpc>
                <a:spcPct val="100000"/>
              </a:lnSpc>
              <a:spcBef>
                <a:spcPts val="1000"/>
              </a:spcBef>
              <a:spcAft>
                <a:spcPts val="0"/>
              </a:spcAft>
              <a:buClr>
                <a:schemeClr val="accent1"/>
              </a:buClr>
              <a:buSzPts val="2000"/>
              <a:buNone/>
            </a:pPr>
            <a:endParaRPr lang="fr-FR" sz="1800" dirty="0"/>
          </a:p>
          <a:p>
            <a:pPr marL="228600" lvl="0" indent="-101600" algn="l" rtl="0">
              <a:lnSpc>
                <a:spcPct val="100000"/>
              </a:lnSpc>
              <a:spcBef>
                <a:spcPts val="1000"/>
              </a:spcBef>
              <a:spcAft>
                <a:spcPts val="0"/>
              </a:spcAft>
              <a:buClr>
                <a:schemeClr val="accent1"/>
              </a:buClr>
              <a:buSzPts val="2000"/>
              <a:buNone/>
            </a:pPr>
            <a:endParaRPr lang="fr-FR" sz="1800" dirty="0"/>
          </a:p>
        </p:txBody>
      </p:sp>
      <p:sp>
        <p:nvSpPr>
          <p:cNvPr id="246" name="Google Shape;246;p15"/>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16</a:t>
            </a:fld>
            <a:endParaRPr lang="fr-FR" sz="1000"/>
          </a:p>
        </p:txBody>
      </p:sp>
      <p:graphicFrame>
        <p:nvGraphicFramePr>
          <p:cNvPr id="247" name="Google Shape;247;p15"/>
          <p:cNvGraphicFramePr/>
          <p:nvPr>
            <p:custDataLst>
              <p:tags r:id="rId4"/>
            </p:custDataLst>
          </p:nvPr>
        </p:nvGraphicFramePr>
        <p:xfrm>
          <a:off x="932949" y="2937970"/>
          <a:ext cx="10420850" cy="2542535"/>
        </p:xfrm>
        <a:graphic>
          <a:graphicData uri="http://schemas.openxmlformats.org/drawingml/2006/table">
            <a:tbl>
              <a:tblPr firstRow="1" firstCol="1" bandRow="1">
                <a:noFill/>
              </a:tblPr>
              <a:tblGrid>
                <a:gridCol w="2145225">
                  <a:extLst>
                    <a:ext uri="{9D8B030D-6E8A-4147-A177-3AD203B41FA5}">
                      <a16:colId xmlns:a16="http://schemas.microsoft.com/office/drawing/2014/main" val="20000"/>
                    </a:ext>
                  </a:extLst>
                </a:gridCol>
                <a:gridCol w="2524075">
                  <a:extLst>
                    <a:ext uri="{9D8B030D-6E8A-4147-A177-3AD203B41FA5}">
                      <a16:colId xmlns:a16="http://schemas.microsoft.com/office/drawing/2014/main" val="20001"/>
                    </a:ext>
                  </a:extLst>
                </a:gridCol>
                <a:gridCol w="5751550">
                  <a:extLst>
                    <a:ext uri="{9D8B030D-6E8A-4147-A177-3AD203B41FA5}">
                      <a16:colId xmlns:a16="http://schemas.microsoft.com/office/drawing/2014/main" val="20002"/>
                    </a:ext>
                  </a:extLst>
                </a:gridCol>
              </a:tblGrid>
              <a:tr h="205400">
                <a:tc>
                  <a:txBody>
                    <a:bodyPr/>
                    <a:lstStyle/>
                    <a:p>
                      <a:pPr marL="0" marR="0" lvl="0" indent="0" algn="l" rtl="0">
                        <a:lnSpc>
                          <a:spcPct val="140000"/>
                        </a:lnSpc>
                        <a:spcBef>
                          <a:spcPts val="0"/>
                        </a:spcBef>
                        <a:spcAft>
                          <a:spcPts val="0"/>
                        </a:spcAft>
                        <a:buClr>
                          <a:srgbClr val="000000"/>
                        </a:buClr>
                        <a:buSzPts val="1600"/>
                        <a:buFont typeface="Arial"/>
                        <a:buNone/>
                      </a:pPr>
                      <a:r>
                        <a:rPr lang="fr-FR" sz="1600" b="1" u="none" strike="noStrike" cap="none" dirty="0">
                          <a:solidFill>
                            <a:srgbClr val="FFFFFF"/>
                          </a:solidFill>
                          <a:latin typeface="Arial"/>
                          <a:sym typeface="Arial"/>
                        </a:rPr>
                        <a:t>Type</a:t>
                      </a:r>
                      <a:endParaRPr lang="fr-FR" sz="1600" b="1" u="none" strike="noStrike" cap="none" dirty="0">
                        <a:solidFill>
                          <a:srgbClr val="FFFFFF"/>
                        </a:solidFill>
                        <a:latin typeface="Arial"/>
                        <a:ea typeface="Arial"/>
                        <a:cs typeface="Arial"/>
                        <a:sym typeface="Arial"/>
                      </a:endParaRPr>
                    </a:p>
                  </a:txBody>
                  <a:tcPr marL="51425" marR="51425" marT="0" marB="0">
                    <a:solidFill>
                      <a:srgbClr val="009AC9"/>
                    </a:solidFill>
                  </a:tcPr>
                </a:tc>
                <a:tc>
                  <a:txBody>
                    <a:bodyPr/>
                    <a:lstStyle/>
                    <a:p>
                      <a:pPr marL="0" marR="0" lvl="0" indent="0" algn="l" rtl="0">
                        <a:lnSpc>
                          <a:spcPct val="140000"/>
                        </a:lnSpc>
                        <a:spcBef>
                          <a:spcPts val="0"/>
                        </a:spcBef>
                        <a:spcAft>
                          <a:spcPts val="0"/>
                        </a:spcAft>
                        <a:buClr>
                          <a:srgbClr val="000000"/>
                        </a:buClr>
                        <a:buSzPts val="1600"/>
                        <a:buFont typeface="Arial"/>
                        <a:buNone/>
                      </a:pPr>
                      <a:r>
                        <a:rPr lang="fr-FR" sz="1600" b="1" u="none" strike="noStrike" cap="none" dirty="0">
                          <a:solidFill>
                            <a:srgbClr val="FFFFFF"/>
                          </a:solidFill>
                          <a:latin typeface="Arial"/>
                          <a:sym typeface="Arial"/>
                        </a:rPr>
                        <a:t>Concentration de travail</a:t>
                      </a:r>
                      <a:r>
                        <a:rPr lang="fr-FR" sz="1600" b="1" u="none" strike="noStrike" cap="none" baseline="30000" dirty="0">
                          <a:solidFill>
                            <a:srgbClr val="FFFFFF"/>
                          </a:solidFill>
                          <a:latin typeface="Arial"/>
                          <a:sym typeface="Arial"/>
                        </a:rPr>
                        <a:t>2</a:t>
                      </a:r>
                      <a:endParaRPr lang="fr-FR" sz="1600" b="1" u="none" strike="noStrike" cap="none" dirty="0">
                        <a:solidFill>
                          <a:srgbClr val="FFFFFF"/>
                        </a:solidFill>
                        <a:latin typeface="Arial"/>
                        <a:ea typeface="Arial"/>
                        <a:cs typeface="Arial"/>
                        <a:sym typeface="Arial"/>
                      </a:endParaRPr>
                    </a:p>
                  </a:txBody>
                  <a:tcPr marL="51425" marR="51425" marT="0" marB="0">
                    <a:solidFill>
                      <a:srgbClr val="009AC9"/>
                    </a:solidFill>
                  </a:tcPr>
                </a:tc>
                <a:tc>
                  <a:txBody>
                    <a:bodyPr/>
                    <a:lstStyle/>
                    <a:p>
                      <a:pPr marL="0" marR="0" lvl="0" indent="0" algn="l" rtl="0">
                        <a:lnSpc>
                          <a:spcPct val="140000"/>
                        </a:lnSpc>
                        <a:spcBef>
                          <a:spcPts val="0"/>
                        </a:spcBef>
                        <a:spcAft>
                          <a:spcPts val="0"/>
                        </a:spcAft>
                        <a:buClr>
                          <a:srgbClr val="000000"/>
                        </a:buClr>
                        <a:buSzPts val="1600"/>
                        <a:buFont typeface="Arial"/>
                        <a:buNone/>
                      </a:pPr>
                      <a:r>
                        <a:rPr lang="fr-FR" sz="1600" b="1" u="none" strike="noStrike" cap="none" dirty="0">
                          <a:solidFill>
                            <a:srgbClr val="FFFFFF"/>
                          </a:solidFill>
                          <a:latin typeface="Arial"/>
                          <a:sym typeface="Arial"/>
                        </a:rPr>
                        <a:t>Observations</a:t>
                      </a:r>
                      <a:endParaRPr lang="fr-FR" sz="1600" b="1" u="none" strike="noStrike" cap="none" dirty="0">
                        <a:solidFill>
                          <a:srgbClr val="FFFFFF"/>
                        </a:solidFill>
                        <a:latin typeface="Arial"/>
                        <a:ea typeface="Arial"/>
                        <a:cs typeface="Arial"/>
                        <a:sym typeface="Arial"/>
                      </a:endParaRPr>
                    </a:p>
                  </a:txBody>
                  <a:tcPr marL="51425" marR="51425" marT="0" marB="0">
                    <a:solidFill>
                      <a:srgbClr val="009AC9"/>
                    </a:solidFill>
                  </a:tcPr>
                </a:tc>
                <a:extLst>
                  <a:ext uri="{0D108BD9-81ED-4DB2-BD59-A6C34878D82A}">
                    <a16:rowId xmlns:a16="http://schemas.microsoft.com/office/drawing/2014/main" val="10000"/>
                  </a:ext>
                </a:extLst>
              </a:tr>
              <a:tr h="800100">
                <a:tc>
                  <a:txBody>
                    <a:bodyPr/>
                    <a:lstStyle/>
                    <a:p>
                      <a:pPr marL="0" marR="0" lvl="0" indent="0" algn="l" rtl="0">
                        <a:lnSpc>
                          <a:spcPct val="140000"/>
                        </a:lnSpc>
                        <a:spcBef>
                          <a:spcPts val="0"/>
                        </a:spcBef>
                        <a:spcAft>
                          <a:spcPts val="0"/>
                        </a:spcAft>
                        <a:buClr>
                          <a:schemeClr val="dk1"/>
                        </a:buClr>
                        <a:buSzPts val="1600"/>
                        <a:buFont typeface="Arial"/>
                        <a:buNone/>
                      </a:pPr>
                      <a:r>
                        <a:rPr lang="fr-FR" sz="1600" u="none" strike="noStrike" cap="none" dirty="0">
                          <a:latin typeface="Arial"/>
                          <a:sym typeface="Arial"/>
                        </a:rPr>
                        <a:t>Hypochlorite de sodium (javel</a:t>
                      </a:r>
                      <a:r>
                        <a:rPr lang="fr-FR" sz="1600" u="none" strike="noStrike" cap="none" baseline="30000" dirty="0">
                          <a:latin typeface="Arial"/>
                          <a:sym typeface="Arial"/>
                        </a:rPr>
                        <a:t>3</a:t>
                      </a:r>
                      <a:r>
                        <a:rPr lang="fr-FR" sz="1600" u="none" strike="noStrike" cap="none" dirty="0">
                          <a:latin typeface="Arial"/>
                          <a:sym typeface="Arial"/>
                        </a:rPr>
                        <a:t>)</a:t>
                      </a:r>
                      <a:endParaRPr lang="fr-FR" sz="16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fr-FR" sz="1600" u="none" strike="noStrike" cap="none" dirty="0">
                          <a:latin typeface="Arial"/>
                          <a:sym typeface="Arial"/>
                        </a:rPr>
                        <a:t>0,1 %</a:t>
                      </a:r>
                      <a:endParaRPr lang="fr-FR" sz="1400" u="none" strike="noStrike" cap="none" dirty="0"/>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fr-FR" sz="1600" u="none" strike="noStrike" cap="none" dirty="0">
                          <a:latin typeface="Arial"/>
                          <a:sym typeface="Arial"/>
                        </a:rPr>
                        <a:t>Désinfectant à usage multiple </a:t>
                      </a:r>
                      <a:r>
                        <a:rPr lang="fr-FR" sz="1600" u="none" strike="noStrike" cap="none" dirty="0">
                          <a:solidFill>
                            <a:schemeClr val="dk1"/>
                          </a:solidFill>
                          <a:latin typeface="Arial"/>
                          <a:sym typeface="Arial"/>
                        </a:rPr>
                        <a:t>qui peut être utilisé </a:t>
                      </a:r>
                      <a:r>
                        <a:rPr lang="fr-FR" sz="1600" u="none" strike="noStrike" cap="none" dirty="0">
                          <a:latin typeface="Arial"/>
                          <a:sym typeface="Arial"/>
                        </a:rPr>
                        <a:t>pour la </a:t>
                      </a:r>
                      <a:r>
                        <a:rPr lang="en-US" sz="1600" u="none" strike="noStrike" cap="none" dirty="0"/>
                        <a:t>désinfection générale d’une surface</a:t>
                      </a:r>
                      <a:endParaRPr lang="fr-FR" sz="16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1"/>
                  </a:ext>
                </a:extLst>
              </a:tr>
              <a:tr h="800100">
                <a:tc>
                  <a:txBody>
                    <a:bodyPr/>
                    <a:lstStyle/>
                    <a:p>
                      <a:pPr marL="0" marR="0" lvl="0" indent="0" algn="l" rtl="0">
                        <a:lnSpc>
                          <a:spcPct val="140000"/>
                        </a:lnSpc>
                        <a:spcBef>
                          <a:spcPts val="0"/>
                        </a:spcBef>
                        <a:spcAft>
                          <a:spcPts val="0"/>
                        </a:spcAft>
                        <a:buClr>
                          <a:srgbClr val="000000"/>
                        </a:buClr>
                        <a:buSzPts val="1600"/>
                        <a:buFont typeface="Arial"/>
                        <a:buNone/>
                      </a:pPr>
                      <a:r>
                        <a:rPr lang="fr-FR" sz="1600" u="none" strike="noStrike" cap="none" dirty="0">
                          <a:latin typeface="Arial"/>
                          <a:sym typeface="Arial"/>
                        </a:rPr>
                        <a:t>Hypochlorite de sodium (javel</a:t>
                      </a:r>
                      <a:r>
                        <a:rPr lang="fr-FR" sz="1600" u="none" strike="noStrike" cap="none" baseline="30000" dirty="0">
                          <a:latin typeface="Arial"/>
                          <a:sym typeface="Arial"/>
                        </a:rPr>
                        <a:t>3</a:t>
                      </a:r>
                      <a:r>
                        <a:rPr lang="fr-FR" sz="1600" u="none" strike="noStrike" cap="none" dirty="0">
                          <a:latin typeface="Arial"/>
                          <a:sym typeface="Arial"/>
                        </a:rPr>
                        <a:t>)</a:t>
                      </a:r>
                      <a:endParaRPr lang="fr-FR" sz="16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fr-FR" sz="1600" u="none" strike="noStrike" cap="none" dirty="0">
                          <a:latin typeface="Arial"/>
                          <a:sym typeface="Arial"/>
                        </a:rPr>
                        <a:t>0,5 %</a:t>
                      </a:r>
                      <a:endParaRPr lang="fr-FR" sz="16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fr-FR" sz="1600" u="none" strike="noStrike" cap="none" dirty="0">
                          <a:latin typeface="Arial"/>
                          <a:sym typeface="Arial"/>
                        </a:rPr>
                        <a:t>Désinfectant à usage multiple </a:t>
                      </a:r>
                      <a:r>
                        <a:rPr lang="fr-FR" sz="1600" u="none" strike="noStrike" cap="none" dirty="0">
                          <a:solidFill>
                            <a:schemeClr val="dk1"/>
                          </a:solidFill>
                          <a:latin typeface="Arial"/>
                          <a:sym typeface="Arial"/>
                        </a:rPr>
                        <a:t>qui peut être utilisé </a:t>
                      </a:r>
                      <a:r>
                        <a:rPr lang="fr-FR" sz="1600" u="none" strike="noStrike" cap="none" dirty="0">
                          <a:latin typeface="Arial"/>
                          <a:sym typeface="Arial"/>
                        </a:rPr>
                        <a:t>pour imprégner des objets et désinfecter lors d’un déversement. Corrosif sur les métaux et les plastiques</a:t>
                      </a:r>
                      <a:endParaRPr lang="fr-FR" sz="16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2"/>
                  </a:ext>
                </a:extLst>
              </a:tr>
              <a:tr h="640075">
                <a:tc>
                  <a:txBody>
                    <a:bodyPr/>
                    <a:lstStyle/>
                    <a:p>
                      <a:pPr marL="0" marR="0" lvl="0" indent="0" algn="l" rtl="0">
                        <a:lnSpc>
                          <a:spcPct val="140000"/>
                        </a:lnSpc>
                        <a:spcBef>
                          <a:spcPts val="0"/>
                        </a:spcBef>
                        <a:spcAft>
                          <a:spcPts val="0"/>
                        </a:spcAft>
                        <a:buClr>
                          <a:srgbClr val="000000"/>
                        </a:buClr>
                        <a:buSzPts val="1600"/>
                        <a:buFont typeface="Arial"/>
                        <a:buNone/>
                      </a:pPr>
                      <a:r>
                        <a:rPr lang="fr-FR" sz="1600" u="none" strike="noStrike" cap="none" dirty="0">
                          <a:latin typeface="Arial"/>
                          <a:sym typeface="Arial"/>
                        </a:rPr>
                        <a:t>Éthanol</a:t>
                      </a:r>
                      <a:endParaRPr lang="fr-FR" sz="16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fr-FR" sz="1600" u="none" strike="noStrike" cap="none" dirty="0">
                          <a:latin typeface="Arial"/>
                          <a:sym typeface="Arial"/>
                        </a:rPr>
                        <a:t>70 %</a:t>
                      </a:r>
                      <a:endParaRPr lang="fr-FR" sz="16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fr-FR" sz="1600" u="none" strike="noStrike" cap="none" dirty="0">
                          <a:latin typeface="Arial"/>
                          <a:sym typeface="Arial"/>
                        </a:rPr>
                        <a:t>Ne laisse pas de résidus. À utiliser avec d’autres désinfectants pour décontaminer les surfaces (dont les métaux)</a:t>
                      </a:r>
                      <a:endParaRPr lang="fr-FR" sz="16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3"/>
                  </a:ext>
                </a:extLst>
              </a:tr>
            </a:tbl>
          </a:graphicData>
        </a:graphic>
      </p:graphicFrame>
      <p:sp>
        <p:nvSpPr>
          <p:cNvPr id="248" name="Google Shape;248;p15"/>
          <p:cNvSpPr txBox="1"/>
          <p:nvPr>
            <p:custDataLst>
              <p:tags r:id="rId5"/>
            </p:custDataLst>
          </p:nvPr>
        </p:nvSpPr>
        <p:spPr>
          <a:xfrm>
            <a:off x="838199" y="5605370"/>
            <a:ext cx="10495657" cy="718145"/>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fr-FR" sz="1000" b="0" i="0" u="none" strike="noStrike" cap="none" baseline="30000" dirty="0">
                <a:solidFill>
                  <a:schemeClr val="dk1"/>
                </a:solidFill>
                <a:latin typeface="Arial"/>
                <a:sym typeface="Arial"/>
              </a:rPr>
              <a:t>1 </a:t>
            </a:r>
            <a:r>
              <a:rPr lang="fr-FR" sz="1000" b="0" i="0" u="none" strike="noStrike" cap="none" dirty="0">
                <a:solidFill>
                  <a:schemeClr val="dk1"/>
                </a:solidFill>
                <a:latin typeface="Arial"/>
                <a:sym typeface="Arial"/>
              </a:rPr>
              <a:t>Laboratory biosafety manual. 4th edition. Geneva: World Health Organization; 2021 (</a:t>
            </a:r>
            <a:r>
              <a:rPr lang="fr-FR" sz="1000" b="0" i="0" u="sng" strike="noStrike" cap="none" dirty="0">
                <a:solidFill>
                  <a:schemeClr val="dk1"/>
                </a:solidFill>
                <a:latin typeface="Arial"/>
                <a:sym typeface="Arial"/>
                <a:hlinkClick r:id="rId9">
                  <a:extLst>
                    <a:ext uri="{A12FA001-AC4F-418D-AE19-62706E023703}">
                      <ahyp:hlinkClr xmlns:ahyp="http://schemas.microsoft.com/office/drawing/2018/hyperlinkcolor" val="tx"/>
                    </a:ext>
                  </a:extLst>
                </a:hlinkClick>
              </a:rPr>
              <a:t>https://www.who.int/publications/i/item/9789240011311</a:t>
            </a:r>
            <a:r>
              <a:rPr lang="fr-FR" sz="1000" b="0" i="0" u="none" strike="noStrike" cap="none" dirty="0">
                <a:solidFill>
                  <a:schemeClr val="dk1"/>
                </a:solidFill>
                <a:latin typeface="Arial"/>
                <a:sym typeface="Arial"/>
              </a:rPr>
              <a:t>).</a:t>
            </a:r>
            <a:endParaRPr lang="fr-FR" sz="1000" b="0" i="0" u="none" strike="noStrike" cap="none" baseline="3000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fr-FR" sz="1000" b="0" i="0" u="none" strike="noStrike" cap="none" baseline="30000" dirty="0">
                <a:solidFill>
                  <a:schemeClr val="dk1"/>
                </a:solidFill>
                <a:latin typeface="Arial"/>
                <a:sym typeface="Arial"/>
              </a:rPr>
              <a:t>2</a:t>
            </a:r>
            <a:r>
              <a:rPr lang="fr-FR" sz="1000" b="0" i="0" u="none" strike="noStrike" cap="none" dirty="0">
                <a:solidFill>
                  <a:schemeClr val="dk1"/>
                </a:solidFill>
                <a:latin typeface="Arial"/>
                <a:sym typeface="Arial"/>
              </a:rPr>
              <a:t> La concentration renvoie à la force du désinfectant.  </a:t>
            </a:r>
            <a:endParaRPr lang="fr-FR" sz="1000" b="0" i="0" u="none" strike="noStrike" cap="none" baseline="30000" dirty="0">
              <a:solidFill>
                <a:schemeClr val="dk1"/>
              </a:solidFill>
              <a:latin typeface="Arial"/>
              <a:ea typeface="Arial"/>
              <a:cs typeface="Arial"/>
              <a:sym typeface="Arial"/>
            </a:endParaRPr>
          </a:p>
          <a:p>
            <a:pPr>
              <a:buClr>
                <a:schemeClr val="dk1"/>
              </a:buClr>
              <a:buSzPts val="1000"/>
            </a:pPr>
            <a:r>
              <a:rPr lang="fr-FR" sz="1000" b="0" i="0" u="none" strike="noStrike" cap="none" baseline="30000" dirty="0">
                <a:solidFill>
                  <a:schemeClr val="dk1"/>
                </a:solidFill>
                <a:latin typeface="Arial"/>
                <a:sym typeface="Arial"/>
              </a:rPr>
              <a:t>3</a:t>
            </a:r>
            <a:r>
              <a:rPr lang="fr-FR" sz="1000" b="0" i="0" u="none" strike="noStrike" cap="none" dirty="0">
                <a:solidFill>
                  <a:schemeClr val="dk1"/>
                </a:solidFill>
                <a:latin typeface="Arial"/>
                <a:sym typeface="Arial"/>
              </a:rPr>
              <a:t> La concentration de l’eau de javel domestique varie entre 3 % et 5 </a:t>
            </a:r>
            <a:r>
              <a:rPr lang="fr-FR" sz="1000" b="0" i="0" u="none" strike="noStrike" cap="none" dirty="0">
                <a:solidFill>
                  <a:schemeClr val="dk1"/>
                </a:solidFill>
                <a:latin typeface="+mn-lt"/>
                <a:sym typeface="Arial"/>
              </a:rPr>
              <a:t>%. </a:t>
            </a:r>
            <a:r>
              <a:rPr lang="fr-FR" sz="1000" b="1" u="sng" dirty="0">
                <a:solidFill>
                  <a:srgbClr val="212121"/>
                </a:solidFill>
                <a:latin typeface="+mn-lt"/>
                <a:sym typeface="Calibri"/>
              </a:rPr>
              <a:t>Ne pas utiliser d’eau de javel</a:t>
            </a:r>
            <a:r>
              <a:rPr lang="fr-FR" sz="1000" dirty="0"/>
              <a:t> </a:t>
            </a:r>
            <a:r>
              <a:rPr lang="fr-FR" sz="1000" dirty="0">
                <a:solidFill>
                  <a:schemeClr val="dk1"/>
                </a:solidFill>
                <a:latin typeface="+mn-lt"/>
                <a:sym typeface="Calibri"/>
              </a:rPr>
              <a:t>lorsqu’on travaille avec des produits qui contiennent de l’</a:t>
            </a:r>
            <a:r>
              <a:rPr lang="fr-FR" sz="1000" u="sng" dirty="0">
                <a:solidFill>
                  <a:schemeClr val="dk1"/>
                </a:solidFill>
                <a:latin typeface="+mn-lt"/>
                <a:sym typeface="Calibri"/>
              </a:rPr>
              <a:t>iso/thiocyanate de guanidinium (GITC/GTC). </a:t>
            </a:r>
            <a:r>
              <a:rPr lang="fr-FR" sz="1000" dirty="0">
                <a:solidFill>
                  <a:schemeClr val="tx1"/>
                </a:solidFill>
                <a:latin typeface="+mn-lt"/>
                <a:sym typeface="Calibri"/>
              </a:rPr>
              <a:t>Dans ce cas, il est possible d’utiliser une solutio</a:t>
            </a:r>
            <a:r>
              <a:rPr lang="fr-FR" sz="1000" dirty="0">
                <a:solidFill>
                  <a:schemeClr val="tx1"/>
                </a:solidFill>
                <a:latin typeface="+mn-lt"/>
              </a:rPr>
              <a:t>n à 70 % d’éthanol ou d’alcool isopropylique.</a:t>
            </a:r>
            <a:r>
              <a:rPr lang="fr-FR" sz="1000" dirty="0"/>
              <a:t> </a:t>
            </a:r>
            <a:r>
              <a:rPr lang="fr-FR" sz="1000" dirty="0">
                <a:solidFill>
                  <a:schemeClr val="dk1"/>
                </a:solidFill>
                <a:latin typeface="+mn-lt"/>
                <a:sym typeface="Calibri"/>
              </a:rPr>
              <a:t>Lire les consignes du fabricant avant l’utilisation. </a:t>
            </a:r>
          </a:p>
        </p:txBody>
      </p:sp>
      <p:grpSp>
        <p:nvGrpSpPr>
          <p:cNvPr id="8" name="Group 7">
            <a:extLst>
              <a:ext uri="{FF2B5EF4-FFF2-40B4-BE49-F238E27FC236}">
                <a16:creationId xmlns:a16="http://schemas.microsoft.com/office/drawing/2014/main" id="{07A8AC03-5EA5-4CA5-B828-4B59878D4FFB}"/>
              </a:ext>
            </a:extLst>
          </p:cNvPr>
          <p:cNvGrpSpPr/>
          <p:nvPr>
            <p:custDataLst>
              <p:tags r:id="rId6"/>
            </p:custDataLst>
          </p:nvPr>
        </p:nvGrpSpPr>
        <p:grpSpPr>
          <a:xfrm>
            <a:off x="8048039" y="675356"/>
            <a:ext cx="3924069" cy="598256"/>
            <a:chOff x="7861998" y="1527451"/>
            <a:chExt cx="3924069" cy="598256"/>
          </a:xfrm>
        </p:grpSpPr>
        <p:sp>
          <p:nvSpPr>
            <p:cNvPr id="9" name="TextBox 8">
              <a:extLst>
                <a:ext uri="{FF2B5EF4-FFF2-40B4-BE49-F238E27FC236}">
                  <a16:creationId xmlns:a16="http://schemas.microsoft.com/office/drawing/2014/main" id="{CEB553CB-A0FC-4540-BB4A-EE4A0E52A00C}"/>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adapter en </a:t>
              </a:r>
              <a:r>
                <a:rPr lang="fr-FR" altLang="en-US" sz="1050" dirty="0">
                  <a:solidFill>
                    <a:srgbClr val="FFFFFF"/>
                  </a:solidFill>
                </a:rPr>
                <a:t>fonction</a:t>
              </a:r>
              <a:r>
                <a:rPr lang="fr-FR" altLang="en-US" sz="1100" dirty="0">
                  <a:solidFill>
                    <a:srgbClr val="FFFFFF"/>
                  </a:solidFill>
                </a:rPr>
                <a:t> des lignes directrices en vigueur dans votre pays</a:t>
              </a:r>
              <a:endParaRPr lang="fr-FR"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E57E59E9-62AF-406E-BFF4-F0B2EC7B675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F44A3DDC-69B1-45B7-A0CD-522280DBB68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910ED4AA-96E3-E32B-52DF-771AB1584D2F}"/>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6"/>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Préparation et utilisation de désinfectants</a:t>
            </a:r>
          </a:p>
        </p:txBody>
      </p:sp>
      <p:sp>
        <p:nvSpPr>
          <p:cNvPr id="255" name="Google Shape;255;p16"/>
          <p:cNvSpPr txBox="1">
            <a:spLocks noGrp="1"/>
          </p:cNvSpPr>
          <p:nvPr>
            <p:ph type="body" idx="1"/>
            <p:custDataLst>
              <p:tags r:id="rId2"/>
            </p:custDataLst>
          </p:nvPr>
        </p:nvSpPr>
        <p:spPr>
          <a:xfrm>
            <a:off x="838200" y="1431403"/>
            <a:ext cx="10770326" cy="4440900"/>
          </a:xfrm>
          <a:prstGeom prst="rect">
            <a:avLst/>
          </a:prstGeom>
          <a:noFill/>
          <a:ln>
            <a:noFill/>
          </a:ln>
        </p:spPr>
        <p:txBody>
          <a:bodyPr spcFirstLastPara="1" wrap="square" lIns="91425" tIns="45700" rIns="91425" bIns="45700" anchor="t" anchorCtr="0">
            <a:normAutofit lnSpcReduction="10000"/>
          </a:bodyPr>
          <a:lstStyle/>
          <a:p>
            <a:pPr marL="285750" lvl="0" indent="-298450" algn="l" rtl="0">
              <a:lnSpc>
                <a:spcPct val="90000"/>
              </a:lnSpc>
              <a:spcBef>
                <a:spcPts val="0"/>
              </a:spcBef>
              <a:spcAft>
                <a:spcPts val="0"/>
              </a:spcAft>
              <a:buSzPts val="1200"/>
              <a:buChar char="•"/>
            </a:pPr>
            <a:r>
              <a:rPr lang="fr-FR" dirty="0"/>
              <a:t>Désinfecter le poste de travail avant et après chaque utilisation et immédiatement après un déversement.</a:t>
            </a:r>
          </a:p>
          <a:p>
            <a:pPr marL="285750" lvl="0" indent="-298450" algn="l" rtl="0">
              <a:lnSpc>
                <a:spcPct val="90000"/>
              </a:lnSpc>
              <a:spcBef>
                <a:spcPts val="1575"/>
              </a:spcBef>
              <a:spcAft>
                <a:spcPts val="0"/>
              </a:spcAft>
              <a:buSzPts val="1200"/>
              <a:buChar char="•"/>
            </a:pPr>
            <a:r>
              <a:rPr lang="fr-FR" sz="2200" dirty="0"/>
              <a:t>Le temps de contact, la dilution et la durée de conservation de la solution désinfectante (après dilution) sont tous déterminants pour l’efficacité de la désinfection.</a:t>
            </a:r>
          </a:p>
          <a:p>
            <a:pPr marL="285750" lvl="0" indent="-298450" algn="l" rtl="0">
              <a:lnSpc>
                <a:spcPct val="90000"/>
              </a:lnSpc>
              <a:spcBef>
                <a:spcPts val="1575"/>
              </a:spcBef>
              <a:spcAft>
                <a:spcPts val="0"/>
              </a:spcAft>
              <a:buSzPts val="1200"/>
              <a:buChar char="•"/>
            </a:pPr>
            <a:r>
              <a:rPr lang="fr-FR" sz="2200" dirty="0"/>
              <a:t>Toujours laisser les désinfectants en contact avec les surfaces ou les produits répandus pendant la durée recommandée qui est en général 10 à 15 minutes.</a:t>
            </a:r>
          </a:p>
          <a:p>
            <a:pPr marL="285750" lvl="0" indent="-298450" algn="l" rtl="0">
              <a:lnSpc>
                <a:spcPct val="90000"/>
              </a:lnSpc>
              <a:spcBef>
                <a:spcPts val="1575"/>
              </a:spcBef>
              <a:spcAft>
                <a:spcPts val="0"/>
              </a:spcAft>
              <a:buSzPts val="1200"/>
              <a:buChar char="•"/>
            </a:pPr>
            <a:r>
              <a:rPr lang="fr-FR" sz="2200" dirty="0"/>
              <a:t>Préparer chaque jour la solution de travail à base d’hypochlorite de sodium (eau de javel) en diluant la solution désinfectante concentrée, étant donné que l’hypochlorite de sodium dilué se dégrade rapidement et perd de son efficacité.</a:t>
            </a:r>
          </a:p>
          <a:p>
            <a:pPr marL="285750" lvl="0" indent="-298450" algn="l" rtl="0">
              <a:lnSpc>
                <a:spcPct val="90000"/>
              </a:lnSpc>
              <a:spcBef>
                <a:spcPts val="1575"/>
              </a:spcBef>
              <a:spcAft>
                <a:spcPts val="0"/>
              </a:spcAft>
              <a:buSzPts val="1200"/>
              <a:buChar char="•"/>
            </a:pPr>
            <a:r>
              <a:rPr lang="fr-FR" sz="2200" dirty="0"/>
              <a:t>Marquer la date de la dilution sur le flacon et utiliser le produit uniquement le jour où il a été préparé.</a:t>
            </a:r>
          </a:p>
        </p:txBody>
      </p:sp>
      <p:sp>
        <p:nvSpPr>
          <p:cNvPr id="256" name="Google Shape;256;p16"/>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17</a:t>
            </a:fld>
            <a:endParaRPr lang="fr-FR" sz="1000"/>
          </a:p>
        </p:txBody>
      </p:sp>
      <p:sp>
        <p:nvSpPr>
          <p:cNvPr id="257" name="Google Shape;257;p16"/>
          <p:cNvSpPr/>
          <p:nvPr>
            <p:custDataLst>
              <p:tags r:id="rId4"/>
            </p:custDataLst>
          </p:nvPr>
        </p:nvSpPr>
        <p:spPr>
          <a:xfrm>
            <a:off x="910426" y="5426597"/>
            <a:ext cx="10443373" cy="1077178"/>
          </a:xfrm>
          <a:prstGeom prst="rect">
            <a:avLst/>
          </a:prstGeom>
          <a:noFill/>
          <a:ln>
            <a:noFill/>
          </a:ln>
        </p:spPr>
        <p:txBody>
          <a:bodyPr spcFirstLastPara="1" wrap="square" lIns="91425" tIns="45700" rIns="91425" bIns="45700" anchor="t" anchorCtr="0">
            <a:spAutoFit/>
          </a:bodyPr>
          <a:lstStyle/>
          <a:p>
            <a:pPr lvl="0">
              <a:buSzPts val="1500"/>
            </a:pPr>
            <a:r>
              <a:rPr lang="fr-FR" sz="1600" b="1" u="sng" dirty="0">
                <a:solidFill>
                  <a:srgbClr val="212121"/>
                </a:solidFill>
                <a:latin typeface="+mn-lt"/>
                <a:sym typeface="Calibri"/>
              </a:rPr>
              <a:t>Ne pas utiliser d’eau de javel</a:t>
            </a:r>
            <a:r>
              <a:rPr lang="fr-FR" sz="1600" dirty="0"/>
              <a:t> </a:t>
            </a:r>
            <a:r>
              <a:rPr lang="fr-FR" sz="1600" dirty="0">
                <a:solidFill>
                  <a:schemeClr val="dk1"/>
                </a:solidFill>
                <a:latin typeface="+mn-lt"/>
                <a:sym typeface="Calibri"/>
              </a:rPr>
              <a:t>lorsqu’on travaille avec des produits qui contiennent de l’</a:t>
            </a:r>
            <a:r>
              <a:rPr lang="fr-FR" sz="1600" u="sng" dirty="0">
                <a:solidFill>
                  <a:schemeClr val="dk1"/>
                </a:solidFill>
                <a:latin typeface="+mn-lt"/>
                <a:sym typeface="Calibri"/>
              </a:rPr>
              <a:t>iso/thiocyanate de guanidinium (GITC/GTC). </a:t>
            </a:r>
            <a:r>
              <a:rPr lang="fr-FR" sz="1600" dirty="0">
                <a:solidFill>
                  <a:schemeClr val="tx1"/>
                </a:solidFill>
                <a:latin typeface="+mn-lt"/>
                <a:sym typeface="Calibri"/>
              </a:rPr>
              <a:t>Dans ce cas, il est possible d’utiliser une solutio</a:t>
            </a:r>
            <a:r>
              <a:rPr lang="fr-FR" sz="1600" dirty="0">
                <a:solidFill>
                  <a:schemeClr val="tx1"/>
                </a:solidFill>
                <a:latin typeface="+mn-lt"/>
              </a:rPr>
              <a:t>n à 70 % d’éthanol ou d’alcool isopropylique.</a:t>
            </a:r>
            <a:r>
              <a:rPr lang="fr-FR" sz="1600" dirty="0"/>
              <a:t> </a:t>
            </a:r>
            <a:r>
              <a:rPr lang="fr-FR" sz="1600" dirty="0">
                <a:solidFill>
                  <a:schemeClr val="dk1"/>
                </a:solidFill>
                <a:latin typeface="+mn-lt"/>
                <a:sym typeface="Calibri"/>
              </a:rPr>
              <a:t>Lire les consignes du fabricant avant l’utilisation. </a:t>
            </a:r>
            <a:endParaRPr lang="fr-FR" sz="1600" b="0" i="0" u="none" strike="noStrike" cap="none" dirty="0">
              <a:solidFill>
                <a:schemeClr val="dk1"/>
              </a:solidFill>
              <a:latin typeface="+mn-lt"/>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lang="fr-FR" sz="1600" b="0" i="0" u="none" strike="noStrike" cap="none" dirty="0">
              <a:solidFill>
                <a:schemeClr val="dk1"/>
              </a:solidFill>
              <a:latin typeface="+mn-lt"/>
              <a:ea typeface="Calibri"/>
              <a:cs typeface="Calibri"/>
              <a:sym typeface="Calibri"/>
            </a:endParaRPr>
          </a:p>
        </p:txBody>
      </p:sp>
      <p:grpSp>
        <p:nvGrpSpPr>
          <p:cNvPr id="7" name="Group 6">
            <a:extLst>
              <a:ext uri="{FF2B5EF4-FFF2-40B4-BE49-F238E27FC236}">
                <a16:creationId xmlns:a16="http://schemas.microsoft.com/office/drawing/2014/main" id="{867529C9-B279-48A4-8226-7F292D23B30A}"/>
              </a:ext>
            </a:extLst>
          </p:cNvPr>
          <p:cNvGrpSpPr/>
          <p:nvPr>
            <p:custDataLst>
              <p:tags r:id="rId5"/>
            </p:custDataLst>
          </p:nvPr>
        </p:nvGrpSpPr>
        <p:grpSpPr>
          <a:xfrm>
            <a:off x="7808420" y="64769"/>
            <a:ext cx="3924069" cy="598256"/>
            <a:chOff x="7861998" y="1527451"/>
            <a:chExt cx="3924069" cy="598256"/>
          </a:xfrm>
        </p:grpSpPr>
        <p:sp>
          <p:nvSpPr>
            <p:cNvPr id="8" name="TextBox 7">
              <a:extLst>
                <a:ext uri="{FF2B5EF4-FFF2-40B4-BE49-F238E27FC236}">
                  <a16:creationId xmlns:a16="http://schemas.microsoft.com/office/drawing/2014/main" id="{AB86780D-1FE1-4DC3-9EEC-BC5DE33F0760}"/>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F916118-4029-4350-A84D-7897E767C794}"/>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1CF56CC8-B1D7-470E-B184-D29A2A8DFCB4}"/>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CF70FE96-AD41-3D58-AFA1-4DB9729C8252}"/>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614002"/>
            <a:ext cx="10515600" cy="942814"/>
          </a:xfrm>
        </p:spPr>
        <p:txBody>
          <a:bodyPr rtlCol="0"/>
          <a:lstStyle/>
          <a:p>
            <a:pPr rtl="0"/>
            <a:r>
              <a:rPr lang="fr" dirty="0"/>
              <a:t>Dilution de désinfectants : L’eau de javel – exemple d’une solution à 0.5 %</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rtlCol="0"/>
          <a:lstStyle/>
          <a:p>
            <a:pPr marL="0" indent="0" rtl="0">
              <a:buNone/>
            </a:pPr>
            <a:r>
              <a:rPr lang="fr" dirty="0"/>
              <a:t>Pour préparer une solution d’hypochlorite de sodium (eau de javel) à 0,5 % à partir d’eau de javel à usage domestique (d’hypochlorite de sodium à 5 %) :</a:t>
            </a:r>
          </a:p>
          <a:p>
            <a:pPr rtl="0"/>
            <a:r>
              <a:rPr lang="fr" dirty="0"/>
              <a:t>Ajouter 10 ml de javel domestique à 90 ml d’eau dans un conteneur adapté ou un vaporisateur. </a:t>
            </a:r>
          </a:p>
          <a:p>
            <a:pPr rtl="0"/>
            <a:r>
              <a:rPr lang="fr" dirty="0"/>
              <a:t>Marquer sur le conteneur ou le vaporisateur le nom du désinfectant (eau de javel à 0,5 %), la date de la préparation et les initiales de l’agent qui a préparé la solution.</a:t>
            </a:r>
          </a:p>
          <a:p>
            <a:pPr rtl="0"/>
            <a:r>
              <a:rPr lang="fr" dirty="0"/>
              <a:t>Préparer le désinfectant à base d’eau de javel diluée chaque jour et se débarrasser de ce qui n’aura pas été utilisé à la fin de la journée.</a:t>
            </a:r>
          </a:p>
          <a:p>
            <a:pPr rtl="0"/>
            <a:r>
              <a:rPr lang="fr" dirty="0"/>
              <a:t>Utiliser le désinfectant uniquement le jour où il a été préparé.</a:t>
            </a:r>
          </a:p>
          <a:p>
            <a:pPr rtl="0"/>
            <a:r>
              <a:rPr lang="fr" dirty="0"/>
              <a:t>Ajuster la dilution en se référant à la concentration initiale de l’eau de javel à usage domestique (qui varie  généralement entre 3 % et 5 %).</a:t>
            </a:r>
          </a:p>
          <a:p>
            <a:pPr rtl="0"/>
            <a:endParaRPr lang="en-US" dirty="0"/>
          </a:p>
          <a:p>
            <a:pPr rtl="0"/>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0"/>
          <a:lstStyle/>
          <a:p>
            <a:pPr rtl="0"/>
            <a:fld id="{42D34DE6-22C6-0E40-B20E-F2D718CBADB2}" type="slidenum">
              <a:rPr lang="en-GB" smtClean="0"/>
              <a:pPr rtl="0"/>
              <a:t>18</a:t>
            </a:fld>
            <a:endParaRPr lang="en-GB" sz="1000" dirty="0"/>
          </a:p>
        </p:txBody>
      </p:sp>
      <p:sp>
        <p:nvSpPr>
          <p:cNvPr id="4" name="Footer Placeholder 3">
            <a:extLst>
              <a:ext uri="{FF2B5EF4-FFF2-40B4-BE49-F238E27FC236}">
                <a16:creationId xmlns:a16="http://schemas.microsoft.com/office/drawing/2014/main" id="{7F7A0159-810D-E92A-40E4-FA11AC297B0A}"/>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extLst>
      <p:ext uri="{BB962C8B-B14F-4D97-AF65-F5344CB8AC3E}">
        <p14:creationId xmlns:p14="http://schemas.microsoft.com/office/powerpoint/2010/main" val="312893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p:txBody>
          <a:bodyPr rtlCol="0"/>
          <a:lstStyle/>
          <a:p>
            <a:pPr rtl="0"/>
            <a:r>
              <a:rPr lang="fr"/>
              <a:t>Dilution de désinfectants : L’éthanol</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rtlCol="0"/>
          <a:lstStyle/>
          <a:p>
            <a:pPr marL="0" indent="0" rtl="0">
              <a:buNone/>
            </a:pPr>
            <a:r>
              <a:rPr lang="fr"/>
              <a:t>Pour préparer une solution d’éthanol à 70 % à partir de l’éthanol à 100 % :</a:t>
            </a:r>
          </a:p>
          <a:p>
            <a:pPr rtl="0"/>
            <a:r>
              <a:rPr lang="fr"/>
              <a:t>Ajouter 70 ml d’éthanol à 100 % à 30 ml d’eau dans un conteneur adapté ou un vaporisateur. </a:t>
            </a:r>
          </a:p>
          <a:p>
            <a:pPr rtl="0"/>
            <a:r>
              <a:rPr lang="fr"/>
              <a:t>Marquer sur le conteneur ou le vaporisateur le nom du désinfectant (éthanol à 70 %) et la date de la préparation de la solution.</a:t>
            </a:r>
          </a:p>
          <a:p>
            <a:pPr rtl="0"/>
            <a:r>
              <a:rPr lang="fr"/>
              <a:t>L’éthanol peut être conservé dans un conteneur ou un vaporisateur. </a:t>
            </a:r>
          </a:p>
          <a:p>
            <a:pPr rtl="0"/>
            <a:endParaRPr lang="en-US" dirty="0"/>
          </a:p>
          <a:p>
            <a:pPr rtl="0"/>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0"/>
          <a:lstStyle/>
          <a:p>
            <a:pPr rtl="0"/>
            <a:fld id="{42D34DE6-22C6-0E40-B20E-F2D718CBADB2}" type="slidenum">
              <a:rPr lang="en-GB" smtClean="0"/>
              <a:pPr rtl="0"/>
              <a:t>19</a:t>
            </a:fld>
            <a:endParaRPr lang="en-GB" sz="1000" dirty="0"/>
          </a:p>
        </p:txBody>
      </p:sp>
      <p:sp>
        <p:nvSpPr>
          <p:cNvPr id="4" name="Footer Placeholder 3">
            <a:extLst>
              <a:ext uri="{FF2B5EF4-FFF2-40B4-BE49-F238E27FC236}">
                <a16:creationId xmlns:a16="http://schemas.microsoft.com/office/drawing/2014/main" id="{3524040A-8570-5C05-3C21-56B05A6023EB}"/>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extLst>
      <p:ext uri="{BB962C8B-B14F-4D97-AF65-F5344CB8AC3E}">
        <p14:creationId xmlns:p14="http://schemas.microsoft.com/office/powerpoint/2010/main" val="3319470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Clause de non-responsabilité</a:t>
            </a:r>
          </a:p>
        </p:txBody>
      </p:sp>
      <p:sp>
        <p:nvSpPr>
          <p:cNvPr id="4" name="Footer Placeholder 3"/>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
        <p:nvSpPr>
          <p:cNvPr id="5" name="Slide Number Placeholder 4"/>
          <p:cNvSpPr>
            <a:spLocks noGrp="1"/>
          </p:cNvSpPr>
          <p:nvPr>
            <p:ph type="sldNum" sz="quarter" idx="12"/>
          </p:nvPr>
        </p:nvSpPr>
        <p:spPr/>
        <p:txBody>
          <a:bodyPr rtlCol="0"/>
          <a:lstStyle/>
          <a:p>
            <a:pPr rtl="0"/>
            <a:fld id="{42D34DE6-22C6-0E40-B20E-F2D718CBADB2}" type="slidenum">
              <a:rPr lang="en-GB" smtClean="0"/>
              <a:pPr/>
              <a:t>2</a:t>
            </a:fld>
            <a:endParaRPr lang="en-GB" sz="1000" dirty="0"/>
          </a:p>
        </p:txBody>
      </p:sp>
      <p:sp>
        <p:nvSpPr>
          <p:cNvPr id="8" name="Content Placeholder 2">
            <a:extLst>
              <a:ext uri="{FF2B5EF4-FFF2-40B4-BE49-F238E27FC236}">
                <a16:creationId xmlns:a16="http://schemas.microsoft.com/office/drawing/2014/main" id="{EA4CB278-AC24-4AF4-A695-EB9CF3B1679B}"/>
              </a:ext>
            </a:extLst>
          </p:cNvPr>
          <p:cNvSpPr>
            <a:spLocks noGrp="1"/>
          </p:cNvSpPr>
          <p:nvPr>
            <p:ph idx="1"/>
          </p:nvPr>
        </p:nvSpPr>
        <p:spPr>
          <a:xfrm>
            <a:off x="718277" y="1732081"/>
            <a:ext cx="10515600" cy="4440760"/>
          </a:xfrm>
        </p:spPr>
        <p:txBody>
          <a:bodyPr rtlCol="0">
            <a:noAutofit/>
          </a:bodyPr>
          <a:lstStyle/>
          <a:p>
            <a:pPr marL="0" indent="0">
              <a:buNone/>
              <a:defRPr/>
            </a:pPr>
            <a:r>
              <a:rPr lang="fr" sz="1600" b="1" dirty="0"/>
              <a:t>Plateforme d’</a:t>
            </a:r>
            <a:r>
              <a:rPr lang="en-US" sz="1600" b="1" dirty="0"/>
              <a:t>A</a:t>
            </a:r>
            <a:r>
              <a:rPr lang="fr" sz="1600" b="1" dirty="0"/>
              <a:t>pprentissage de </a:t>
            </a:r>
            <a:r>
              <a:rPr lang="en-US" sz="1600" b="1" dirty="0"/>
              <a:t>l’</a:t>
            </a:r>
            <a:r>
              <a:rPr lang="fr" sz="1600" b="1" dirty="0"/>
              <a:t>OMS sur la </a:t>
            </a:r>
            <a:r>
              <a:rPr lang="en-US" sz="1600" b="1" dirty="0"/>
              <a:t>S</a:t>
            </a:r>
            <a:r>
              <a:rPr lang="fr" sz="1600" b="1" dirty="0"/>
              <a:t>écurité Sanitaire - Matériels de formation</a:t>
            </a:r>
            <a:endParaRPr lang="en-US" sz="1600" dirty="0"/>
          </a:p>
          <a:p>
            <a:pPr rtl="0">
              <a:defRPr/>
            </a:pPr>
            <a:endParaRPr lang="en-US" sz="1600" dirty="0"/>
          </a:p>
          <a:p>
            <a:pPr marL="0" indent="0" rtl="0">
              <a:buNone/>
              <a:defRPr/>
            </a:pPr>
            <a:r>
              <a:rPr lang="fr" sz="1600" dirty="0"/>
              <a:t>Ces matériels de formation de l’OMS sont la propriété de © l’Organisation mondiale de la Santé (OMS) 2022. Tous droits réservés.</a:t>
            </a:r>
          </a:p>
          <a:p>
            <a:pPr marL="0" indent="0" rtl="0">
              <a:buNone/>
              <a:defRPr/>
            </a:pPr>
            <a:r>
              <a:rPr lang="fr" sz="1600" dirty="0"/>
              <a:t>Votre utilisation de ces matériels est soumise au respect des « </a:t>
            </a:r>
            <a:r>
              <a:rPr lang="fr" sz="1600" u="sng" dirty="0">
                <a:hlinkClick r:id="rId2"/>
              </a:rPr>
              <a:t>Conditions d’utilisation de la </a:t>
            </a:r>
            <a:r>
              <a:rPr lang="en-US" sz="1600" u="sng" dirty="0">
                <a:hlinkClick r:id="rId2"/>
              </a:rPr>
              <a:t>P</a:t>
            </a:r>
            <a:r>
              <a:rPr lang="fr" sz="1600" u="sng" dirty="0">
                <a:hlinkClick r:id="rId2"/>
              </a:rPr>
              <a:t>lateforme d’</a:t>
            </a:r>
            <a:r>
              <a:rPr lang="en-US" sz="1600" u="sng" dirty="0">
                <a:hlinkClick r:id="rId2"/>
              </a:rPr>
              <a:t>A</a:t>
            </a:r>
            <a:r>
              <a:rPr lang="fr" sz="1600" u="sng" dirty="0">
                <a:hlinkClick r:id="rId2"/>
              </a:rPr>
              <a:t>pprentissage sur la </a:t>
            </a:r>
            <a:r>
              <a:rPr lang="en-US" sz="1600" u="sng" dirty="0">
                <a:hlinkClick r:id="rId2"/>
              </a:rPr>
              <a:t>S</a:t>
            </a:r>
            <a:r>
              <a:rPr lang="fr" sz="1600" u="sng" dirty="0">
                <a:hlinkClick r:id="rId2"/>
              </a:rPr>
              <a:t>écurité Sanitaire de </a:t>
            </a:r>
            <a:r>
              <a:rPr lang="en-US" sz="1600" u="sng" dirty="0">
                <a:hlinkClick r:id="rId2"/>
              </a:rPr>
              <a:t>l’</a:t>
            </a:r>
            <a:r>
              <a:rPr lang="fr" sz="1600" u="sng" dirty="0">
                <a:hlinkClick r:id="rId2"/>
              </a:rPr>
              <a:t>OMS, matériels de formation</a:t>
            </a:r>
            <a:r>
              <a:rPr lang="fr" sz="1600" dirty="0"/>
              <a:t> », que vous avez acceptée</a:t>
            </a:r>
            <a:r>
              <a:rPr lang="en-US" sz="1600" dirty="0"/>
              <a:t>s</a:t>
            </a:r>
            <a:r>
              <a:rPr lang="fr" sz="1600" dirty="0"/>
              <a:t> en les téléchargeant et qui </a:t>
            </a:r>
            <a:r>
              <a:rPr lang="en-US" sz="1600" dirty="0" err="1"/>
              <a:t>sont</a:t>
            </a:r>
            <a:r>
              <a:rPr lang="fr" sz="1600" dirty="0"/>
              <a:t> disponible</a:t>
            </a:r>
            <a:r>
              <a:rPr lang="en-US" sz="1600" dirty="0"/>
              <a:t>s</a:t>
            </a:r>
            <a:r>
              <a:rPr lang="fr" sz="1600" dirty="0"/>
              <a:t> sur la Plateforme d’</a:t>
            </a:r>
            <a:r>
              <a:rPr lang="en-US" sz="1600" dirty="0"/>
              <a:t>A</a:t>
            </a:r>
            <a:r>
              <a:rPr lang="fr" sz="1600" dirty="0"/>
              <a:t>pprentissage sur la </a:t>
            </a:r>
            <a:r>
              <a:rPr lang="en-US" sz="1600" dirty="0"/>
              <a:t>S</a:t>
            </a:r>
            <a:r>
              <a:rPr lang="fr" sz="1600" dirty="0"/>
              <a:t>écurité </a:t>
            </a:r>
            <a:r>
              <a:rPr lang="en-US" sz="1600" dirty="0"/>
              <a:t>S</a:t>
            </a:r>
            <a:r>
              <a:rPr lang="fr" sz="1600" dirty="0"/>
              <a:t>anitaire, à l’adresse </a:t>
            </a:r>
            <a:r>
              <a:rPr lang="fr" sz="1600" u="sng" dirty="0">
                <a:hlinkClick r:id="rId3"/>
              </a:rPr>
              <a:t>https://extranet.who.int/hslp</a:t>
            </a:r>
            <a:r>
              <a:rPr lang="fr" sz="1600" dirty="0"/>
              <a:t>.  </a:t>
            </a:r>
          </a:p>
          <a:p>
            <a:pPr marL="0" indent="0" rtl="0">
              <a:buNone/>
              <a:defRPr/>
            </a:pPr>
            <a:r>
              <a:rPr lang="fr" sz="1600" dirty="0"/>
              <a:t>En cas d’adaptation, de modification, de traduction ou de révision de toute autre manière du contenu de ces matériels, vous ne devez pas laisser entendre que l’OMS est affiliée de quelque manière que ce soit à ces modifications et vous ne devez utiliser ni le nom ni l’emblème de l’OMS dans ces matériels modifiés.  </a:t>
            </a:r>
          </a:p>
          <a:p>
            <a:pPr marL="0" indent="0" rtl="0">
              <a:buNone/>
              <a:defRPr/>
            </a:pPr>
            <a:r>
              <a:rPr lang="fr" sz="1600" dirty="0"/>
              <a:t>En outre, veuillez informer l’OMS de toute modification de ces matériels que vous utilisez publiquement, à des fins d’archivage et de développement continu, en envoyant un courriel à l’adresse: </a:t>
            </a:r>
            <a:r>
              <a:rPr lang="fr" sz="1600" dirty="0">
                <a:hlinkClick r:id="rId4"/>
              </a:rPr>
              <a:t>ihrhrt@who.int</a:t>
            </a:r>
            <a:r>
              <a:rPr lang="fr" sz="1600" dirty="0"/>
              <a:t>.</a:t>
            </a:r>
          </a:p>
          <a:p>
            <a:pPr marL="0" indent="0" rtl="0">
              <a:buNone/>
              <a:defRPr/>
            </a:pPr>
            <a:r>
              <a:rPr lang="fr" sz="1600" dirty="0"/>
              <a:t> </a:t>
            </a:r>
          </a:p>
          <a:p>
            <a:pPr rtl="0"/>
            <a:endParaRPr lang="en-ZA" sz="1600" dirty="0"/>
          </a:p>
        </p:txBody>
      </p:sp>
    </p:spTree>
    <p:extLst>
      <p:ext uri="{BB962C8B-B14F-4D97-AF65-F5344CB8AC3E}">
        <p14:creationId xmlns:p14="http://schemas.microsoft.com/office/powerpoint/2010/main" val="2889774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9"/>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Gérer un déversement (mineur)</a:t>
            </a:r>
          </a:p>
        </p:txBody>
      </p:sp>
      <p:sp>
        <p:nvSpPr>
          <p:cNvPr id="282" name="Google Shape;282;p19"/>
          <p:cNvSpPr txBox="1">
            <a:spLocks noGrp="1"/>
          </p:cNvSpPr>
          <p:nvPr>
            <p:ph type="body" idx="1"/>
            <p:custDataLst>
              <p:tags r:id="rId2"/>
            </p:custDataLst>
          </p:nvPr>
        </p:nvSpPr>
        <p:spPr>
          <a:xfrm>
            <a:off x="838200" y="1417549"/>
            <a:ext cx="10515600" cy="444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fr-FR" dirty="0"/>
              <a:t>Porter des gants et une blouse :</a:t>
            </a:r>
          </a:p>
          <a:p>
            <a:pPr marL="228600" lvl="0" indent="-254000" algn="l" rtl="0">
              <a:lnSpc>
                <a:spcPct val="100000"/>
              </a:lnSpc>
              <a:spcBef>
                <a:spcPts val="1000"/>
              </a:spcBef>
              <a:spcAft>
                <a:spcPts val="0"/>
              </a:spcAft>
              <a:buClr>
                <a:schemeClr val="accent1"/>
              </a:buClr>
              <a:buSzPts val="2400"/>
              <a:buChar char="•"/>
            </a:pPr>
            <a:r>
              <a:rPr lang="fr-FR" dirty="0"/>
              <a:t>Asperger d’eau de javel à 0,5 % la zone du déversement. </a:t>
            </a:r>
          </a:p>
          <a:p>
            <a:pPr marL="228600" lvl="0" indent="-254000" algn="l" rtl="0">
              <a:lnSpc>
                <a:spcPct val="100000"/>
              </a:lnSpc>
              <a:spcBef>
                <a:spcPts val="1000"/>
              </a:spcBef>
              <a:spcAft>
                <a:spcPts val="0"/>
              </a:spcAft>
              <a:buClr>
                <a:schemeClr val="accent1"/>
              </a:buClr>
              <a:buSzPts val="2400"/>
              <a:buChar char="•"/>
            </a:pPr>
            <a:r>
              <a:rPr lang="fr-FR" dirty="0"/>
              <a:t>Couvrir le produit répandu et le désinfectant avec une serviette en papier.</a:t>
            </a:r>
          </a:p>
          <a:p>
            <a:pPr marL="228600" lvl="0" indent="-254000" algn="l" rtl="0">
              <a:lnSpc>
                <a:spcPct val="100000"/>
              </a:lnSpc>
              <a:spcBef>
                <a:spcPts val="1000"/>
              </a:spcBef>
              <a:spcAft>
                <a:spcPts val="0"/>
              </a:spcAft>
              <a:buClr>
                <a:schemeClr val="accent1"/>
              </a:buClr>
              <a:buSzPts val="2400"/>
              <a:buChar char="•"/>
            </a:pPr>
            <a:r>
              <a:rPr lang="fr-FR" dirty="0"/>
              <a:t>Laisser en contact au moins 10 minutes.</a:t>
            </a:r>
          </a:p>
          <a:p>
            <a:pPr marL="228600" lvl="0" indent="-254000" algn="l" rtl="0">
              <a:lnSpc>
                <a:spcPct val="100000"/>
              </a:lnSpc>
              <a:spcBef>
                <a:spcPts val="1000"/>
              </a:spcBef>
              <a:spcAft>
                <a:spcPts val="0"/>
              </a:spcAft>
              <a:buClr>
                <a:schemeClr val="accent1"/>
              </a:buClr>
              <a:buSzPts val="2400"/>
              <a:buChar char="•"/>
            </a:pPr>
            <a:r>
              <a:rPr lang="fr-FR" dirty="0"/>
              <a:t>Nettoyer le produit répandu et le désinfectant avec une serviette en papier et jeter l’ensemble dans le récipient à déchets biologiques dangereux.</a:t>
            </a:r>
          </a:p>
          <a:p>
            <a:pPr marL="228600" lvl="0" indent="-254000" algn="l" rtl="0">
              <a:lnSpc>
                <a:spcPct val="100000"/>
              </a:lnSpc>
              <a:spcBef>
                <a:spcPts val="1000"/>
              </a:spcBef>
              <a:spcAft>
                <a:spcPts val="0"/>
              </a:spcAft>
              <a:buClr>
                <a:schemeClr val="accent1"/>
              </a:buClr>
              <a:buSzPts val="2400"/>
              <a:buChar char="•"/>
            </a:pPr>
            <a:r>
              <a:rPr lang="fr-FR" dirty="0"/>
              <a:t>Désinfecter la zone avec de l’eau de javel à 0,5 % et sécher avec une serviette en papier. Jeter la serviette en papier dans le récipient à déchets biologiques dangereux.</a:t>
            </a:r>
          </a:p>
          <a:p>
            <a:pPr marL="228600" lvl="0" indent="-254000" algn="l" rtl="0">
              <a:lnSpc>
                <a:spcPct val="100000"/>
              </a:lnSpc>
              <a:spcBef>
                <a:spcPts val="1000"/>
              </a:spcBef>
              <a:spcAft>
                <a:spcPts val="0"/>
              </a:spcAft>
              <a:buClr>
                <a:schemeClr val="accent1"/>
              </a:buClr>
              <a:buSzPts val="2400"/>
              <a:buChar char="•"/>
            </a:pPr>
            <a:r>
              <a:rPr lang="fr-FR" dirty="0"/>
              <a:t>Désinfecter la zone avec de l’alcool à 70 % et sécher avec une serviette en papier. Jeter la serviette en papier dans le récipient à déchets biologiques dangereux.   </a:t>
            </a: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283" name="Google Shape;283;p19"/>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20</a:t>
            </a:fld>
            <a:endParaRPr lang="fr-FR" sz="1000"/>
          </a:p>
        </p:txBody>
      </p:sp>
      <p:sp>
        <p:nvSpPr>
          <p:cNvPr id="6" name="Google Shape;257;p16">
            <a:extLst>
              <a:ext uri="{FF2B5EF4-FFF2-40B4-BE49-F238E27FC236}">
                <a16:creationId xmlns:a16="http://schemas.microsoft.com/office/drawing/2014/main" id="{F6E04965-AC2E-4F30-B11E-136F53B66555}"/>
              </a:ext>
            </a:extLst>
          </p:cNvPr>
          <p:cNvSpPr/>
          <p:nvPr>
            <p:custDataLst>
              <p:tags r:id="rId4"/>
            </p:custDataLst>
          </p:nvPr>
        </p:nvSpPr>
        <p:spPr>
          <a:xfrm>
            <a:off x="838200" y="5278180"/>
            <a:ext cx="10515599" cy="523180"/>
          </a:xfrm>
          <a:prstGeom prst="rect">
            <a:avLst/>
          </a:prstGeom>
          <a:noFill/>
          <a:ln>
            <a:noFill/>
          </a:ln>
        </p:spPr>
        <p:txBody>
          <a:bodyPr spcFirstLastPara="1" wrap="square" lIns="91425" tIns="45700" rIns="91425" bIns="45700" anchor="t" anchorCtr="0">
            <a:spAutoFit/>
          </a:bodyPr>
          <a:lstStyle/>
          <a:p>
            <a:pPr lvl="0">
              <a:buSzPts val="1500"/>
            </a:pPr>
            <a:r>
              <a:rPr lang="fr-FR" b="1" u="sng" dirty="0">
                <a:solidFill>
                  <a:srgbClr val="212121"/>
                </a:solidFill>
                <a:latin typeface="+mn-lt"/>
                <a:sym typeface="Calibri"/>
              </a:rPr>
              <a:t>Ne pas utiliser d’eau de javel</a:t>
            </a:r>
            <a:r>
              <a:rPr lang="fr-FR" dirty="0"/>
              <a:t> </a:t>
            </a:r>
            <a:r>
              <a:rPr lang="fr-FR" dirty="0">
                <a:solidFill>
                  <a:schemeClr val="dk1"/>
                </a:solidFill>
                <a:latin typeface="+mn-lt"/>
                <a:sym typeface="Calibri"/>
              </a:rPr>
              <a:t>lorsqu’on travaille avec des produits qui contiennent de l’</a:t>
            </a:r>
            <a:r>
              <a:rPr lang="fr-FR" u="sng" dirty="0">
                <a:solidFill>
                  <a:schemeClr val="dk1"/>
                </a:solidFill>
                <a:latin typeface="+mn-lt"/>
                <a:sym typeface="Calibri"/>
              </a:rPr>
              <a:t>iso/thiocyanate de guanidinium (GITC/GTC). </a:t>
            </a:r>
            <a:r>
              <a:rPr lang="fr-FR" dirty="0">
                <a:solidFill>
                  <a:schemeClr val="tx1"/>
                </a:solidFill>
                <a:latin typeface="+mn-lt"/>
                <a:sym typeface="Calibri"/>
              </a:rPr>
              <a:t>Dans ce cas, il est possible d’utiliser une solutio</a:t>
            </a:r>
            <a:r>
              <a:rPr lang="fr-FR" dirty="0">
                <a:solidFill>
                  <a:schemeClr val="tx1"/>
                </a:solidFill>
                <a:latin typeface="+mn-lt"/>
              </a:rPr>
              <a:t>n à 70 % d’éthanol ou d’alcool isopropylique.</a:t>
            </a:r>
            <a:r>
              <a:rPr lang="fr-FR" dirty="0"/>
              <a:t> </a:t>
            </a:r>
            <a:endParaRPr lang="fr-FR" b="0" i="0" strike="noStrike" cap="none" dirty="0">
              <a:solidFill>
                <a:schemeClr val="tx1"/>
              </a:solidFill>
              <a:latin typeface="+mn-lt"/>
              <a:ea typeface="Calibri"/>
              <a:cs typeface="Calibri" panose="020F0502020204030204" pitchFamily="34" charset="0"/>
              <a:sym typeface="Calibri"/>
            </a:endParaRPr>
          </a:p>
        </p:txBody>
      </p:sp>
      <p:sp>
        <p:nvSpPr>
          <p:cNvPr id="2" name="Footer Placeholder 3">
            <a:extLst>
              <a:ext uri="{FF2B5EF4-FFF2-40B4-BE49-F238E27FC236}">
                <a16:creationId xmlns:a16="http://schemas.microsoft.com/office/drawing/2014/main" id="{EE9D46BD-2C2D-AE67-F12D-5CB440EC60E9}"/>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0"/>
          <a:lstStyle/>
          <a:p>
            <a:pPr rtl="0"/>
            <a:r>
              <a:rPr lang="fr"/>
              <a:t>Gestion des déchets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0"/>
          <a:lstStyle/>
          <a:p>
            <a:pPr rtl="0"/>
            <a:fld id="{8B709DE2-93F8-7E45-91D0-E19ACC3ADA42}" type="slidenum">
              <a:rPr lang="en-US" smtClean="0"/>
              <a:t>21</a:t>
            </a:fld>
            <a:endParaRPr lang="en-US" dirty="0"/>
          </a:p>
        </p:txBody>
      </p:sp>
      <p:pic>
        <p:nvPicPr>
          <p:cNvPr id="6" name="Picture 5" descr="A close up of a sign&#10;&#10;Description automatically generated">
            <a:extLst>
              <a:ext uri="{FF2B5EF4-FFF2-40B4-BE49-F238E27FC236}">
                <a16:creationId xmlns:a16="http://schemas.microsoft.com/office/drawing/2014/main" id="{498DC226-8F2E-804B-BAFC-80677BD86391}"/>
              </a:ext>
            </a:extLst>
          </p:cNvPr>
          <p:cNvPicPr>
            <a:picLocks noChangeAspect="1"/>
          </p:cNvPicPr>
          <p:nvPr/>
        </p:nvPicPr>
        <p:blipFill>
          <a:blip r:embed="rId3"/>
          <a:stretch>
            <a:fillRect/>
          </a:stretch>
        </p:blipFill>
        <p:spPr>
          <a:xfrm>
            <a:off x="6864491" y="2247673"/>
            <a:ext cx="4262890" cy="3905899"/>
          </a:xfrm>
          <a:prstGeom prst="rect">
            <a:avLst/>
          </a:prstGeom>
        </p:spPr>
      </p:pic>
    </p:spTree>
    <p:extLst>
      <p:ext uri="{BB962C8B-B14F-4D97-AF65-F5344CB8AC3E}">
        <p14:creationId xmlns:p14="http://schemas.microsoft.com/office/powerpoint/2010/main" val="3418997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1"/>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r>
              <a:rPr lang="fr-FR"/>
              <a:t>Gérer les déchets (1)</a:t>
            </a:r>
            <a:endParaRPr lang="fr-FR" sz="2800" dirty="0"/>
          </a:p>
        </p:txBody>
      </p:sp>
      <p:sp>
        <p:nvSpPr>
          <p:cNvPr id="299" name="Google Shape;299;p21"/>
          <p:cNvSpPr txBox="1">
            <a:spLocks noGrp="1"/>
          </p:cNvSpPr>
          <p:nvPr>
            <p:ph type="body" idx="1"/>
            <p:custDataLst>
              <p:tags r:id="rId2"/>
            </p:custDataLst>
          </p:nvPr>
        </p:nvSpPr>
        <p:spPr>
          <a:xfrm>
            <a:off x="838200" y="1736203"/>
            <a:ext cx="10515600" cy="3505604"/>
          </a:xfrm>
          <a:prstGeom prst="rect">
            <a:avLst/>
          </a:prstGeom>
          <a:noFill/>
          <a:ln>
            <a:noFill/>
          </a:ln>
        </p:spPr>
        <p:txBody>
          <a:bodyPr spcFirstLastPara="1" wrap="square" lIns="91425" tIns="45700" rIns="91425" bIns="45700" anchor="t" anchorCtr="0">
            <a:noAutofit/>
          </a:bodyPr>
          <a:lstStyle/>
          <a:p>
            <a:pPr marL="228600" indent="-247650">
              <a:spcBef>
                <a:spcPts val="0"/>
              </a:spcBef>
              <a:buSzPts val="2300"/>
            </a:pPr>
            <a:r>
              <a:rPr lang="fr-FR" sz="2200" dirty="0"/>
              <a:t>Manipuler tous les déchets issus d’activités de prélèvement d’échantillons (par exemple, le récipient à déchets, s’il diffère du tube d’extraction) et les EPI jetables en les considérant comme biologiquement dangereux. </a:t>
            </a:r>
            <a:r>
              <a:rPr lang="fr-FR"/>
              <a:t>Mettre les déchets infectieux dans un autoclave ou les incinérer.</a:t>
            </a:r>
            <a:r>
              <a:rPr lang="fr-FR" sz="2400" baseline="30000" dirty="0"/>
              <a:t>1</a:t>
            </a:r>
          </a:p>
          <a:p>
            <a:pPr marL="228600" indent="-247650">
              <a:spcBef>
                <a:spcPts val="0"/>
              </a:spcBef>
              <a:buSzPts val="2300"/>
            </a:pPr>
            <a:endParaRPr lang="fr-FR" sz="2400" baseline="30000" dirty="0"/>
          </a:p>
          <a:p>
            <a:pPr marL="228600" indent="-247650">
              <a:spcBef>
                <a:spcPts val="0"/>
              </a:spcBef>
              <a:buSzPts val="2300"/>
            </a:pPr>
            <a:endParaRPr lang="fr-FR" sz="2400" baseline="30000" dirty="0"/>
          </a:p>
          <a:p>
            <a:pPr marL="228600" indent="-247650">
              <a:spcBef>
                <a:spcPts val="0"/>
              </a:spcBef>
              <a:buSzPts val="2300"/>
            </a:pPr>
            <a:endParaRPr lang="fr-FR" sz="2400" baseline="30000" dirty="0"/>
          </a:p>
          <a:p>
            <a:pPr marL="228600" indent="-247650">
              <a:spcBef>
                <a:spcPts val="0"/>
              </a:spcBef>
              <a:buSzPts val="2300"/>
            </a:pPr>
            <a:endParaRPr lang="fr-FR" sz="2400" dirty="0"/>
          </a:p>
          <a:p>
            <a:pPr marL="0" lvl="0" indent="0">
              <a:spcBef>
                <a:spcPts val="0"/>
              </a:spcBef>
              <a:buSzPts val="2300"/>
              <a:buNone/>
            </a:pPr>
            <a:endParaRPr lang="fr-FR" sz="2300" dirty="0"/>
          </a:p>
          <a:p>
            <a:pPr marL="685800" lvl="1" indent="-247650">
              <a:spcBef>
                <a:spcPts val="0"/>
              </a:spcBef>
              <a:buSzPts val="2300"/>
            </a:pPr>
            <a:endParaRPr lang="fr-FR" sz="2000" dirty="0"/>
          </a:p>
        </p:txBody>
      </p:sp>
      <p:sp>
        <p:nvSpPr>
          <p:cNvPr id="300" name="Google Shape;300;p21"/>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22</a:t>
            </a:fld>
            <a:endParaRPr lang="fr-FR" sz="1000"/>
          </a:p>
        </p:txBody>
      </p:sp>
      <p:sp>
        <p:nvSpPr>
          <p:cNvPr id="7" name="Google Shape;301;p21">
            <a:extLst>
              <a:ext uri="{FF2B5EF4-FFF2-40B4-BE49-F238E27FC236}">
                <a16:creationId xmlns:a16="http://schemas.microsoft.com/office/drawing/2014/main" id="{D3299E1D-E805-4579-995D-A94DDCD94EE4}"/>
              </a:ext>
            </a:extLst>
          </p:cNvPr>
          <p:cNvSpPr txBox="1"/>
          <p:nvPr>
            <p:custDataLst>
              <p:tags r:id="rId4"/>
            </p:custDataLst>
          </p:nvPr>
        </p:nvSpPr>
        <p:spPr>
          <a:xfrm>
            <a:off x="724528" y="5813908"/>
            <a:ext cx="10884397"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000" baseline="30000" dirty="0">
                <a:solidFill>
                  <a:schemeClr val="dk1"/>
                </a:solidFill>
                <a:latin typeface="Arial"/>
                <a:sym typeface="Arial"/>
              </a:rPr>
              <a:t>1 </a:t>
            </a:r>
            <a:r>
              <a:rPr lang="fr-FR" sz="1000" dirty="0">
                <a:solidFill>
                  <a:schemeClr val="dk1"/>
                </a:solidFill>
                <a:latin typeface="Arial"/>
                <a:sym typeface="Arial"/>
              </a:rPr>
              <a:t>Laboratory biosafety manual. 4th edition. Geneva: World Health Organization; 2021 (</a:t>
            </a:r>
            <a:r>
              <a:rPr lang="fr-FR" sz="1000" u="sng" dirty="0">
                <a:solidFill>
                  <a:schemeClr val="dk1"/>
                </a:solidFill>
                <a:latin typeface="Arial"/>
                <a:sym typeface="Arial"/>
                <a:hlinkClick r:id="rId7">
                  <a:extLst>
                    <a:ext uri="{A12FA001-AC4F-418D-AE19-62706E023703}">
                      <ahyp:hlinkClr xmlns:ahyp="http://schemas.microsoft.com/office/drawing/2018/hyperlinkcolor" val="tx"/>
                    </a:ext>
                  </a:extLst>
                </a:hlinkClick>
              </a:rPr>
              <a:t>https://www.who.int/publications/i/item/9789240011311</a:t>
            </a:r>
            <a:r>
              <a:rPr lang="fr-FR" sz="1000" dirty="0">
                <a:solidFill>
                  <a:schemeClr val="dk1"/>
                </a:solidFill>
                <a:latin typeface="Arial"/>
                <a:sym typeface="Arial"/>
              </a:rPr>
              <a:t>).</a:t>
            </a:r>
            <a:endParaRPr lang="fr-FR" dirty="0"/>
          </a:p>
        </p:txBody>
      </p:sp>
      <p:sp>
        <p:nvSpPr>
          <p:cNvPr id="2" name="Footer Placeholder 3">
            <a:extLst>
              <a:ext uri="{FF2B5EF4-FFF2-40B4-BE49-F238E27FC236}">
                <a16:creationId xmlns:a16="http://schemas.microsoft.com/office/drawing/2014/main" id="{4553077C-F759-FA96-EE63-739EE83198A3}"/>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1"/>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r>
              <a:rPr lang="fr-FR"/>
              <a:t>Gérer les déchets (2)</a:t>
            </a:r>
            <a:endParaRPr lang="fr-FR" sz="2800" dirty="0"/>
          </a:p>
        </p:txBody>
      </p:sp>
      <p:sp>
        <p:nvSpPr>
          <p:cNvPr id="300" name="Google Shape;300;p21"/>
          <p:cNvSpPr txBox="1">
            <a:spLocks noGrp="1"/>
          </p:cNvSpPr>
          <p:nvPr>
            <p:ph type="sldNum" idx="12"/>
            <p:custDataLst>
              <p:tags r:id="rId2"/>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23</a:t>
            </a:fld>
            <a:endParaRPr lang="fr-FR" sz="1000"/>
          </a:p>
        </p:txBody>
      </p:sp>
      <p:sp>
        <p:nvSpPr>
          <p:cNvPr id="8" name="Google Shape;299;p21">
            <a:extLst>
              <a:ext uri="{FF2B5EF4-FFF2-40B4-BE49-F238E27FC236}">
                <a16:creationId xmlns:a16="http://schemas.microsoft.com/office/drawing/2014/main" id="{025A8222-2483-4815-BF57-564C8FDD6EF2}"/>
              </a:ext>
            </a:extLst>
          </p:cNvPr>
          <p:cNvSpPr txBox="1">
            <a:spLocks/>
          </p:cNvSpPr>
          <p:nvPr>
            <p:custDataLst>
              <p:tags r:id="rId3"/>
            </p:custDataLst>
          </p:nvPr>
        </p:nvSpPr>
        <p:spPr>
          <a:xfrm>
            <a:off x="838199" y="1042329"/>
            <a:ext cx="10515600" cy="377188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1000"/>
              </a:spcBef>
              <a:spcAft>
                <a:spcPts val="0"/>
              </a:spcAft>
              <a:buClr>
                <a:schemeClr val="accent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438150" lvl="1" indent="0">
              <a:spcBef>
                <a:spcPts val="0"/>
              </a:spcBef>
              <a:buSzPts val="2300"/>
              <a:buFont typeface="Arial"/>
              <a:buNone/>
            </a:pPr>
            <a:endParaRPr lang="fr-FR" sz="2000" dirty="0"/>
          </a:p>
          <a:p>
            <a:pPr marL="228600" indent="-247650">
              <a:buSzPts val="2300"/>
            </a:pPr>
            <a:r>
              <a:rPr lang="fr-FR" dirty="0"/>
              <a:t>Élimination des cassettes usagées ou des tubes d’extraction (et autres consommables tels que les pipettes de transfert) usagés ayant servi pour le TDR-Ag du SARS-CoV-2 :</a:t>
            </a:r>
          </a:p>
          <a:p>
            <a:pPr marL="685800" lvl="1" indent="-247650">
              <a:buSzPts val="2300"/>
            </a:pPr>
            <a:r>
              <a:rPr lang="fr-FR" sz="2000" dirty="0"/>
              <a:t>Lire les instructions spécifiques des fabricants. </a:t>
            </a:r>
          </a:p>
          <a:p>
            <a:pPr marL="1143000" lvl="2" indent="-247650">
              <a:buSzPts val="2300"/>
            </a:pPr>
            <a:r>
              <a:rPr lang="fr-FR" dirty="0"/>
              <a:t>Note : certains tampons d’extraction de kits de TDR antigénique, lorsqu’ils sont utilisés conformément au mode d’emploi, inactivent le virus SARS-CoV-2 lorsque l’échantillon est ajouté au tampon dans le tube d’extraction. Les procédures de gestion des déchets applicables peuvent être indiquées dans le mode d’emploi.</a:t>
            </a:r>
            <a:endParaRPr lang="fr-FR" sz="2000" dirty="0"/>
          </a:p>
          <a:p>
            <a:pPr marL="685800" lvl="1" indent="-247650">
              <a:buSzPts val="2300"/>
            </a:pPr>
            <a:r>
              <a:rPr lang="fr-FR" sz="2000" dirty="0"/>
              <a:t>Lire les fiches techniques de sécurité fournies pour les produits.</a:t>
            </a:r>
          </a:p>
          <a:p>
            <a:pPr marL="1143000" lvl="2" indent="-247650">
              <a:buSzPts val="2300"/>
            </a:pPr>
            <a:r>
              <a:rPr lang="fr-FR" dirty="0"/>
              <a:t>Note : le tampon d’extraction d’un kit de TDR-Ag peut contenir de l’azoture de sodium, et l’autoclavage doit être évité lors de la manipulation de grands volumes d’azoture de sodium. L’accumulation d’azoture de sodium au contact d’un métal peut présenter un risque grave d’explosion sous l’effet de la chaleur ou d’un choc.</a:t>
            </a:r>
          </a:p>
          <a:p>
            <a:pPr marL="685800" lvl="1" indent="-247650">
              <a:buSzPts val="2300"/>
            </a:pPr>
            <a:r>
              <a:rPr lang="fr-FR" sz="2000" dirty="0"/>
              <a:t>Respecter la réglementation nationale et locale en matière d’élimination des déchets.</a:t>
            </a:r>
          </a:p>
          <a:p>
            <a:pPr marL="685800" lvl="1" indent="-247650">
              <a:buSzPts val="2300"/>
            </a:pPr>
            <a:r>
              <a:rPr lang="fr-FR" dirty="0"/>
              <a:t>En l’absence de recommandations contraires des autorités nationales ou du fabricant, manipuler les TDR-Ag du SARS-CoV-2 en les considérant comme biologiquement dangereux. </a:t>
            </a:r>
          </a:p>
          <a:p>
            <a:pPr marL="228600" indent="-101600">
              <a:buFont typeface="Arial"/>
              <a:buNone/>
            </a:pPr>
            <a:endParaRPr lang="fr-FR" dirty="0"/>
          </a:p>
        </p:txBody>
      </p:sp>
      <p:sp>
        <p:nvSpPr>
          <p:cNvPr id="2" name="Footer Placeholder 3">
            <a:extLst>
              <a:ext uri="{FF2B5EF4-FFF2-40B4-BE49-F238E27FC236}">
                <a16:creationId xmlns:a16="http://schemas.microsoft.com/office/drawing/2014/main" id="{A51F2D2D-83DB-53C2-47A4-CD73565829D4}"/>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extLst>
      <p:ext uri="{BB962C8B-B14F-4D97-AF65-F5344CB8AC3E}">
        <p14:creationId xmlns:p14="http://schemas.microsoft.com/office/powerpoint/2010/main" val="979022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22"/>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Ce qu’il faut faire après le test</a:t>
            </a:r>
          </a:p>
        </p:txBody>
      </p:sp>
      <p:sp>
        <p:nvSpPr>
          <p:cNvPr id="308" name="Google Shape;308;p22"/>
          <p:cNvSpPr txBox="1">
            <a:spLocks noGrp="1"/>
          </p:cNvSpPr>
          <p:nvPr>
            <p:ph type="body" idx="1"/>
            <p:custDataLst>
              <p:tags r:id="rId2"/>
            </p:custDataLst>
          </p:nvPr>
        </p:nvSpPr>
        <p:spPr>
          <a:xfrm>
            <a:off x="838200" y="1470732"/>
            <a:ext cx="10515600" cy="4440760"/>
          </a:xfrm>
          <a:prstGeom prst="rect">
            <a:avLst/>
          </a:prstGeom>
          <a:noFill/>
          <a:ln>
            <a:noFill/>
          </a:ln>
        </p:spPr>
        <p:txBody>
          <a:bodyPr spcFirstLastPara="1" wrap="square" lIns="91425" tIns="45700" rIns="91425" bIns="45700" anchor="t" anchorCtr="0">
            <a:normAutofit/>
          </a:bodyPr>
          <a:lstStyle/>
          <a:p>
            <a:pPr marL="285750" lvl="0" indent="-222250" algn="l" rtl="0">
              <a:lnSpc>
                <a:spcPct val="90000"/>
              </a:lnSpc>
              <a:spcBef>
                <a:spcPts val="0"/>
              </a:spcBef>
              <a:spcAft>
                <a:spcPts val="0"/>
              </a:spcAft>
              <a:buSzPts val="1000"/>
              <a:buNone/>
            </a:pPr>
            <a:endParaRPr lang="fr-FR" sz="2400" dirty="0"/>
          </a:p>
          <a:p>
            <a:pPr marL="285750" lvl="0" indent="-311150" algn="l" rtl="0">
              <a:lnSpc>
                <a:spcPct val="90000"/>
              </a:lnSpc>
              <a:spcBef>
                <a:spcPts val="1575"/>
              </a:spcBef>
              <a:spcAft>
                <a:spcPts val="0"/>
              </a:spcAft>
              <a:buSzPts val="1400"/>
              <a:buChar char="•"/>
            </a:pPr>
            <a:r>
              <a:rPr lang="fr-FR" sz="2400" dirty="0"/>
              <a:t>Tous les composants des TDR-Ag du SARS-CoV-2 sont à usage unique et ne doivent pas être réutilisés. </a:t>
            </a:r>
          </a:p>
          <a:p>
            <a:pPr marL="285750" lvl="0" indent="-311150">
              <a:lnSpc>
                <a:spcPct val="90000"/>
              </a:lnSpc>
              <a:spcBef>
                <a:spcPts val="1575"/>
              </a:spcBef>
              <a:buSzPts val="1400"/>
            </a:pPr>
            <a:r>
              <a:rPr lang="fr-FR" sz="2400" dirty="0"/>
              <a:t>Mettre tout le matériel potentiellement contaminé (conteneurs d’échantillons usagés, tubes d’extraction usagés, pipettes de transfert et cassettes de test usagées) dans un sac pour déchets biologiques dangereux.</a:t>
            </a:r>
          </a:p>
          <a:p>
            <a:pPr marL="285750" lvl="0" indent="-311150" algn="l" rtl="0">
              <a:lnSpc>
                <a:spcPct val="90000"/>
              </a:lnSpc>
              <a:spcBef>
                <a:spcPts val="1575"/>
              </a:spcBef>
              <a:spcAft>
                <a:spcPts val="0"/>
              </a:spcAft>
              <a:buSzPts val="1400"/>
              <a:buChar char="•"/>
            </a:pPr>
            <a:r>
              <a:rPr lang="fr-FR" sz="2400" dirty="0"/>
              <a:t>À la fin de la journée, sceller hermétiquement le sac et suivre les lignes directrices de votre établissement sur l’élimination des déchets biologiques dangereux.</a:t>
            </a:r>
          </a:p>
          <a:p>
            <a:pPr marL="228600" lvl="0" indent="-101600" algn="l" rtl="0">
              <a:lnSpc>
                <a:spcPct val="100000"/>
              </a:lnSpc>
              <a:spcBef>
                <a:spcPts val="1000"/>
              </a:spcBef>
              <a:spcAft>
                <a:spcPts val="0"/>
              </a:spcAft>
              <a:buClr>
                <a:schemeClr val="accent1"/>
              </a:buClr>
              <a:buSzPts val="2000"/>
              <a:buNone/>
            </a:pPr>
            <a:endParaRPr lang="fr-FR" sz="2400" dirty="0"/>
          </a:p>
        </p:txBody>
      </p:sp>
      <p:sp>
        <p:nvSpPr>
          <p:cNvPr id="309" name="Google Shape;309;p22"/>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24</a:t>
            </a:fld>
            <a:endParaRPr lang="fr-FR" sz="1000"/>
          </a:p>
        </p:txBody>
      </p:sp>
      <p:grpSp>
        <p:nvGrpSpPr>
          <p:cNvPr id="6" name="Group 5">
            <a:extLst>
              <a:ext uri="{FF2B5EF4-FFF2-40B4-BE49-F238E27FC236}">
                <a16:creationId xmlns:a16="http://schemas.microsoft.com/office/drawing/2014/main" id="{F2E47E8F-CB49-4286-A4B0-051466B21295}"/>
              </a:ext>
            </a:extLst>
          </p:cNvPr>
          <p:cNvGrpSpPr/>
          <p:nvPr>
            <p:custDataLst>
              <p:tags r:id="rId4"/>
            </p:custDataLst>
          </p:nvPr>
        </p:nvGrpSpPr>
        <p:grpSpPr>
          <a:xfrm>
            <a:off x="7429730" y="1231241"/>
            <a:ext cx="3924069" cy="598256"/>
            <a:chOff x="7861998" y="1527451"/>
            <a:chExt cx="3924069" cy="598256"/>
          </a:xfrm>
        </p:grpSpPr>
        <p:sp>
          <p:nvSpPr>
            <p:cNvPr id="7" name="TextBox 6">
              <a:extLst>
                <a:ext uri="{FF2B5EF4-FFF2-40B4-BE49-F238E27FC236}">
                  <a16:creationId xmlns:a16="http://schemas.microsoft.com/office/drawing/2014/main" id="{2BC8A296-B676-4651-A768-C870C443365B}"/>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934C6E2F-B0CD-44AA-85F2-14120E57ADB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97EB2511-663A-40C0-AECC-7E86D5C8205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EB0F1FDF-12C3-C42C-B53A-E9200A51E7D5}"/>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23"/>
          <p:cNvSpPr txBox="1">
            <a:spLocks noGrp="1"/>
          </p:cNvSpPr>
          <p:nvPr>
            <p:ph type="title"/>
            <p:custDataLst>
              <p:tags r:id="rId1"/>
            </p:custDataLst>
          </p:nvPr>
        </p:nvSpPr>
        <p:spPr>
          <a:xfrm>
            <a:off x="838199" y="335670"/>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Tests réalisés dans la communauté</a:t>
            </a:r>
            <a:endParaRPr lang="fr-FR" dirty="0"/>
          </a:p>
        </p:txBody>
      </p:sp>
      <p:sp>
        <p:nvSpPr>
          <p:cNvPr id="316" name="Google Shape;316;p23"/>
          <p:cNvSpPr txBox="1">
            <a:spLocks noGrp="1"/>
          </p:cNvSpPr>
          <p:nvPr>
            <p:ph type="body" idx="1"/>
            <p:custDataLst>
              <p:tags r:id="rId2"/>
            </p:custDataLst>
          </p:nvPr>
        </p:nvSpPr>
        <p:spPr>
          <a:xfrm>
            <a:off x="448183" y="1179129"/>
            <a:ext cx="10515600" cy="4440760"/>
          </a:xfrm>
          <a:prstGeom prst="rect">
            <a:avLst/>
          </a:prstGeom>
          <a:noFill/>
          <a:ln>
            <a:noFill/>
          </a:ln>
        </p:spPr>
        <p:txBody>
          <a:bodyPr spcFirstLastPara="1" wrap="square" lIns="91425" tIns="45700" rIns="91425" bIns="45700" anchor="t" anchorCtr="0">
            <a:noAutofit/>
          </a:bodyPr>
          <a:lstStyle/>
          <a:p>
            <a:pPr marL="285750" lvl="0" indent="-311150" algn="l" rtl="0">
              <a:lnSpc>
                <a:spcPct val="90000"/>
              </a:lnSpc>
              <a:spcBef>
                <a:spcPts val="1575"/>
              </a:spcBef>
              <a:spcAft>
                <a:spcPts val="0"/>
              </a:spcAft>
              <a:buSzPts val="1400"/>
              <a:buChar char="•"/>
            </a:pPr>
            <a:r>
              <a:rPr lang="fr-FR" sz="2200" dirty="0"/>
              <a:t>Prendre des sacs pour déchets biologiques dangereux en quantité suffisante lorsqu’on va réaliser des tests au sein de la communauté.</a:t>
            </a:r>
          </a:p>
          <a:p>
            <a:pPr marL="285750" lvl="0" indent="-311150" algn="l" rtl="0">
              <a:lnSpc>
                <a:spcPct val="90000"/>
              </a:lnSpc>
              <a:spcBef>
                <a:spcPts val="1575"/>
              </a:spcBef>
              <a:spcAft>
                <a:spcPts val="0"/>
              </a:spcAft>
              <a:buSzPts val="1400"/>
              <a:buChar char="•"/>
            </a:pPr>
            <a:r>
              <a:rPr lang="fr-FR" sz="2200" dirty="0"/>
              <a:t>Mettre tout le matériel potentiellement contaminé (tubes d’extraction d’échantillon usagés, pipettes de transfert et cassettes de test usagées) dans un sac pour déchets biologiques dangereux et sceller hermétiquement le sac.</a:t>
            </a:r>
          </a:p>
          <a:p>
            <a:pPr marL="285750" lvl="0" indent="-311150" algn="l" rtl="0">
              <a:lnSpc>
                <a:spcPct val="90000"/>
              </a:lnSpc>
              <a:spcBef>
                <a:spcPts val="1575"/>
              </a:spcBef>
              <a:spcAft>
                <a:spcPts val="0"/>
              </a:spcAft>
              <a:buSzPts val="1400"/>
              <a:buChar char="•"/>
            </a:pPr>
            <a:r>
              <a:rPr lang="fr-FR" sz="2200" dirty="0"/>
              <a:t>Utiliser un nouveau sac pour déchets biologiques dangereux (n’ayant encore jamais servi) pour l’élimination de déchets à différents endroits au sein de la communauté.</a:t>
            </a:r>
          </a:p>
          <a:p>
            <a:pPr marL="285750" lvl="0" indent="-311150" algn="l" rtl="0">
              <a:lnSpc>
                <a:spcPct val="90000"/>
              </a:lnSpc>
              <a:spcBef>
                <a:spcPts val="1575"/>
              </a:spcBef>
              <a:spcAft>
                <a:spcPts val="0"/>
              </a:spcAft>
              <a:buSzPts val="1400"/>
              <a:buChar char="•"/>
            </a:pPr>
            <a:r>
              <a:rPr lang="fr-FR" sz="2200" dirty="0"/>
              <a:t>Retourner les sacs fermés à l’établissement de santé pour autoclavage</a:t>
            </a:r>
            <a:r>
              <a:rPr lang="fr-FR" sz="2200" baseline="30000" dirty="0"/>
              <a:t>1</a:t>
            </a:r>
            <a:r>
              <a:rPr lang="fr-FR" sz="2200" dirty="0"/>
              <a:t> ou incinération.</a:t>
            </a:r>
          </a:p>
          <a:p>
            <a:pPr marL="228600" lvl="0" indent="-101600" algn="l" rtl="0">
              <a:lnSpc>
                <a:spcPct val="100000"/>
              </a:lnSpc>
              <a:spcBef>
                <a:spcPts val="1000"/>
              </a:spcBef>
              <a:spcAft>
                <a:spcPts val="0"/>
              </a:spcAft>
              <a:buClr>
                <a:schemeClr val="accent1"/>
              </a:buClr>
              <a:buSzPts val="2000"/>
              <a:buNone/>
            </a:pPr>
            <a:endParaRPr lang="fr-FR" sz="2400" dirty="0"/>
          </a:p>
          <a:p>
            <a:pPr marL="228600" lvl="0" indent="-101600" algn="l" rtl="0">
              <a:lnSpc>
                <a:spcPct val="100000"/>
              </a:lnSpc>
              <a:spcBef>
                <a:spcPts val="1000"/>
              </a:spcBef>
              <a:spcAft>
                <a:spcPts val="0"/>
              </a:spcAft>
              <a:buClr>
                <a:schemeClr val="accent1"/>
              </a:buClr>
              <a:buSzPts val="2000"/>
              <a:buNone/>
            </a:pPr>
            <a:endParaRPr lang="fr-FR" sz="2400" dirty="0"/>
          </a:p>
        </p:txBody>
      </p:sp>
      <p:sp>
        <p:nvSpPr>
          <p:cNvPr id="317" name="Google Shape;317;p23"/>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25</a:t>
            </a:fld>
            <a:endParaRPr lang="fr-FR" sz="1000"/>
          </a:p>
        </p:txBody>
      </p:sp>
      <p:sp>
        <p:nvSpPr>
          <p:cNvPr id="2" name="Rectangle 1">
            <a:extLst>
              <a:ext uri="{FF2B5EF4-FFF2-40B4-BE49-F238E27FC236}">
                <a16:creationId xmlns:a16="http://schemas.microsoft.com/office/drawing/2014/main" id="{F0BA78ED-A473-4693-A946-0B4FEB5AEE65}"/>
              </a:ext>
            </a:extLst>
          </p:cNvPr>
          <p:cNvSpPr/>
          <p:nvPr>
            <p:custDataLst>
              <p:tags r:id="rId4"/>
            </p:custDataLst>
          </p:nvPr>
        </p:nvSpPr>
        <p:spPr>
          <a:xfrm>
            <a:off x="-390016" y="5357793"/>
            <a:ext cx="11353799" cy="954107"/>
          </a:xfrm>
          <a:prstGeom prst="rect">
            <a:avLst/>
          </a:prstGeom>
        </p:spPr>
        <p:txBody>
          <a:bodyPr wrap="square">
            <a:spAutoFit/>
          </a:bodyPr>
          <a:lstStyle/>
          <a:p>
            <a:pPr marL="914400" lvl="2" indent="-19050">
              <a:buSzPts val="2300"/>
            </a:pPr>
            <a:r>
              <a:rPr lang="fr-FR" sz="1400" baseline="30000" dirty="0"/>
              <a:t>1 </a:t>
            </a:r>
            <a:r>
              <a:rPr lang="fr-FR" sz="1400" dirty="0"/>
              <a:t>Le tampon d’extraction d’un kit de TDR-Ag du SARS-CoV-2 peut contenir de l’azoture de sodium ; l’autoclavage doit être évité lors de la manipulation de grands volumes d’azoture de sodium. L’accumulation d’azoture de sodium au contact d’un métal peut présenter un risque grave d’explosion sous l’effet de la chaleur ou d’un choc.</a:t>
            </a:r>
          </a:p>
          <a:p>
            <a:pPr marL="914400" lvl="2" indent="-19050">
              <a:buSzPts val="2300"/>
            </a:pPr>
            <a:endParaRPr lang="fr-FR" sz="1400" dirty="0"/>
          </a:p>
        </p:txBody>
      </p:sp>
      <p:grpSp>
        <p:nvGrpSpPr>
          <p:cNvPr id="7" name="Group 6">
            <a:extLst>
              <a:ext uri="{FF2B5EF4-FFF2-40B4-BE49-F238E27FC236}">
                <a16:creationId xmlns:a16="http://schemas.microsoft.com/office/drawing/2014/main" id="{6E4CBA8B-7324-476E-829D-43DBF5672B36}"/>
              </a:ext>
            </a:extLst>
          </p:cNvPr>
          <p:cNvGrpSpPr/>
          <p:nvPr>
            <p:custDataLst>
              <p:tags r:id="rId5"/>
            </p:custDataLst>
          </p:nvPr>
        </p:nvGrpSpPr>
        <p:grpSpPr>
          <a:xfrm>
            <a:off x="7939982" y="248286"/>
            <a:ext cx="3924069" cy="598256"/>
            <a:chOff x="7861998" y="1527451"/>
            <a:chExt cx="3924069" cy="598256"/>
          </a:xfrm>
        </p:grpSpPr>
        <p:sp>
          <p:nvSpPr>
            <p:cNvPr id="8" name="TextBox 7">
              <a:extLst>
                <a:ext uri="{FF2B5EF4-FFF2-40B4-BE49-F238E27FC236}">
                  <a16:creationId xmlns:a16="http://schemas.microsoft.com/office/drawing/2014/main" id="{6F281AB4-D4D7-4690-A1F5-EE56811F3A92}"/>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7FF5D6B-D783-41B7-8D26-6A3D27EFDD2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0CF4A871-B7C9-4A6C-98AB-F14D7C21DFA7}"/>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983941" y="1649394"/>
              <a:ext cx="352462" cy="352462"/>
            </a:xfrm>
            <a:prstGeom prst="rect">
              <a:avLst/>
            </a:prstGeom>
          </p:spPr>
        </p:pic>
      </p:grpSp>
      <p:sp>
        <p:nvSpPr>
          <p:cNvPr id="3" name="Footer Placeholder 3">
            <a:extLst>
              <a:ext uri="{FF2B5EF4-FFF2-40B4-BE49-F238E27FC236}">
                <a16:creationId xmlns:a16="http://schemas.microsoft.com/office/drawing/2014/main" id="{CC0F63EA-E05F-08A2-7A1E-0C462E0F8899}"/>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24"/>
          <p:cNvSpPr txBox="1">
            <a:spLocks noGrp="1"/>
          </p:cNvSpPr>
          <p:nvPr>
            <p:ph type="sldNum" idx="12"/>
            <p:custDataLst>
              <p:tags r:id="rId1"/>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26</a:t>
            </a:fld>
            <a:endParaRPr lang="fr-FR"/>
          </a:p>
        </p:txBody>
      </p:sp>
      <p:pic>
        <p:nvPicPr>
          <p:cNvPr id="324" name="Google Shape;324;p24"/>
          <p:cNvPicPr preferRelativeResize="0"/>
          <p:nvPr>
            <p:custDataLst>
              <p:tags r:id="rId2"/>
            </p:custDataLst>
          </p:nvPr>
        </p:nvPicPr>
        <p:blipFill rotWithShape="1">
          <a:blip r:embed="rId10">
            <a:alphaModFix/>
          </a:blip>
          <a:srcRect/>
          <a:stretch/>
        </p:blipFill>
        <p:spPr>
          <a:xfrm>
            <a:off x="1" y="0"/>
            <a:ext cx="1981364" cy="1550126"/>
          </a:xfrm>
          <a:prstGeom prst="rect">
            <a:avLst/>
          </a:prstGeom>
          <a:noFill/>
          <a:ln>
            <a:noFill/>
          </a:ln>
        </p:spPr>
      </p:pic>
      <p:sp>
        <p:nvSpPr>
          <p:cNvPr id="325" name="Google Shape;325;p24"/>
          <p:cNvSpPr/>
          <p:nvPr>
            <p:custDataLst>
              <p:tags r:id="rId3"/>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26" name="Google Shape;326;p24"/>
          <p:cNvSpPr txBox="1"/>
          <p:nvPr>
            <p:custDataLst>
              <p:tags r:id="rId4"/>
            </p:custDataLst>
          </p:nvPr>
        </p:nvSpPr>
        <p:spPr>
          <a:xfrm>
            <a:off x="2858589" y="303656"/>
            <a:ext cx="5501640"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fr-FR" sz="4400" b="0" i="0" u="none" strike="noStrike" cap="none" dirty="0">
                <a:solidFill>
                  <a:schemeClr val="lt1"/>
                </a:solidFill>
                <a:latin typeface="Arial"/>
                <a:sym typeface="Arial"/>
              </a:rPr>
              <a:t>Points essentiels (1)</a:t>
            </a:r>
            <a:endParaRPr lang="fr-FR" sz="4400" b="0" i="0" u="none" strike="noStrike" cap="none" dirty="0">
              <a:solidFill>
                <a:schemeClr val="lt1"/>
              </a:solidFill>
              <a:latin typeface="Arial"/>
              <a:ea typeface="Arial"/>
              <a:cs typeface="Arial"/>
            </a:endParaRPr>
          </a:p>
        </p:txBody>
      </p:sp>
      <p:sp>
        <p:nvSpPr>
          <p:cNvPr id="327" name="Google Shape;327;p24"/>
          <p:cNvSpPr txBox="1"/>
          <p:nvPr>
            <p:custDataLst>
              <p:tags r:id="rId5"/>
            </p:custDataLst>
          </p:nvPr>
        </p:nvSpPr>
        <p:spPr>
          <a:xfrm>
            <a:off x="2118360" y="1927496"/>
            <a:ext cx="8628017" cy="4440760"/>
          </a:xfrm>
          <a:prstGeom prst="rect">
            <a:avLst/>
          </a:prstGeom>
          <a:noFill/>
          <a:ln>
            <a:noFill/>
          </a:ln>
        </p:spPr>
        <p:txBody>
          <a:bodyPr spcFirstLastPara="1" wrap="square" lIns="91425" tIns="45700" rIns="91425" bIns="45700" anchor="t" anchorCtr="0">
            <a:noAutofit/>
          </a:bodyPr>
          <a:lstStyle/>
          <a:p>
            <a:pPr marL="228600" marR="0" lvl="0" indent="-254000" algn="l" rtl="0">
              <a:lnSpc>
                <a:spcPct val="90000"/>
              </a:lnSpc>
              <a:spcBef>
                <a:spcPts val="0"/>
              </a:spcBef>
              <a:spcAft>
                <a:spcPts val="0"/>
              </a:spcAft>
              <a:buClr>
                <a:schemeClr val="lt1"/>
              </a:buClr>
              <a:buSzPts val="2400"/>
              <a:buFont typeface="Arial"/>
              <a:buChar char="•"/>
            </a:pPr>
            <a:r>
              <a:rPr lang="fr-FR" sz="2400" b="0" i="0" u="none" strike="noStrike" cap="none" dirty="0">
                <a:solidFill>
                  <a:schemeClr val="lt1"/>
                </a:solidFill>
                <a:latin typeface="Arial"/>
                <a:sym typeface="Arial"/>
              </a:rPr>
              <a:t>Porter un EPI approprié qui doit inclure une protection respiratoire, une protection oculaire, une blouse, et des gants.</a:t>
            </a:r>
            <a:endParaRPr lang="fr-FR" sz="1800" b="0" i="0" u="none" strike="noStrike" cap="none" dirty="0">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lang="fr-FR" sz="24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fr-FR" sz="2400" b="0" i="0" u="none" strike="noStrike" cap="none" dirty="0">
                <a:solidFill>
                  <a:schemeClr val="lt1"/>
                </a:solidFill>
                <a:latin typeface="Arial"/>
                <a:sym typeface="Arial"/>
              </a:rPr>
              <a:t>Le type d’EPI à utiliser peut être adapté en fonction d’une évaluation locale des risques.</a:t>
            </a:r>
            <a:endParaRPr lang="fr-FR" sz="2400" b="0" i="0" u="none" strike="noStrike" cap="none" dirty="0">
              <a:solidFill>
                <a:schemeClr val="lt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lang="fr-FR" sz="24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fr-FR" sz="2400" b="0" i="0" u="none" strike="noStrike" cap="none" dirty="0">
                <a:solidFill>
                  <a:schemeClr val="lt1"/>
                </a:solidFill>
                <a:latin typeface="Arial"/>
                <a:sym typeface="Arial"/>
              </a:rPr>
              <a:t>Le test devrait être réalisé dans une pièce à part, bien ventilée.</a:t>
            </a:r>
            <a:endParaRPr lang="fr-FR" sz="2400" b="0" i="0" u="none" strike="noStrike" cap="none" dirty="0">
              <a:solidFill>
                <a:schemeClr val="lt1"/>
              </a:solidFill>
              <a:latin typeface="Arial"/>
              <a:ea typeface="Arial"/>
              <a:cs typeface="Arial"/>
              <a:sym typeface="Arial"/>
            </a:endParaRPr>
          </a:p>
        </p:txBody>
      </p:sp>
      <p:sp>
        <p:nvSpPr>
          <p:cNvPr id="328" name="Google Shape;328;p24"/>
          <p:cNvSpPr txBox="1">
            <a:spLocks noGrp="1"/>
          </p:cNvSpPr>
          <p:nvPr>
            <p:ph type="ftr" idx="11"/>
            <p:custDataLst>
              <p:tags r:id="rId6"/>
            </p:custDataLst>
          </p:nvPr>
        </p:nvSpPr>
        <p:spPr>
          <a:xfrm>
            <a:off x="362607" y="6219825"/>
            <a:ext cx="8944962" cy="638175"/>
          </a:xfrm>
          <a:prstGeom prst="rect">
            <a:avLst/>
          </a:prstGeom>
          <a:noFill/>
          <a:ln>
            <a:noFill/>
          </a:ln>
        </p:spPr>
        <p:txBody>
          <a:bodyPr spcFirstLastPara="1" wrap="square" lIns="91425" tIns="45700" rIns="91425" bIns="45700" anchor="ctr" anchorCtr="0">
            <a:noAutofit/>
          </a:bodyPr>
          <a:lstStyle/>
          <a:p>
            <a:pPr algn="l"/>
            <a:r>
              <a:rPr lang="fr-FR" sz="1000" b="1" dirty="0">
                <a:solidFill>
                  <a:schemeClr val="lt1"/>
                </a:solidFill>
              </a:rPr>
              <a:t>Atelier de formation sur les tests de diagnostic rapide antigéniques du SARS-CoV-2 – v3.0 | Mesures de sécurité pour la réalisation des TDR-Ag du SARS-CoV-2 </a:t>
            </a:r>
            <a:endParaRPr lang="fr-FR" dirty="0">
              <a:solidFill>
                <a:schemeClr val="lt1"/>
              </a:solidFill>
            </a:endParaRPr>
          </a:p>
        </p:txBody>
      </p:sp>
      <p:pic>
        <p:nvPicPr>
          <p:cNvPr id="329" name="Google Shape;329;p24"/>
          <p:cNvPicPr preferRelativeResize="0"/>
          <p:nvPr>
            <p:custDataLst>
              <p:tags r:id="rId7"/>
            </p:custDataLst>
          </p:nvPr>
        </p:nvPicPr>
        <p:blipFill rotWithShape="1">
          <a:blip r:embed="rId11">
            <a:alphaModFix/>
          </a:blip>
          <a:srcRect/>
          <a:stretch/>
        </p:blipFill>
        <p:spPr>
          <a:xfrm>
            <a:off x="10707039" y="4350188"/>
            <a:ext cx="1438808" cy="186963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25"/>
          <p:cNvSpPr txBox="1">
            <a:spLocks noGrp="1"/>
          </p:cNvSpPr>
          <p:nvPr>
            <p:ph type="sldNum" idx="12"/>
            <p:custDataLst>
              <p:tags r:id="rId1"/>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27</a:t>
            </a:fld>
            <a:endParaRPr lang="fr-FR"/>
          </a:p>
        </p:txBody>
      </p:sp>
      <p:pic>
        <p:nvPicPr>
          <p:cNvPr id="335" name="Google Shape;335;p25"/>
          <p:cNvPicPr preferRelativeResize="0"/>
          <p:nvPr>
            <p:custDataLst>
              <p:tags r:id="rId2"/>
            </p:custDataLst>
          </p:nvPr>
        </p:nvPicPr>
        <p:blipFill rotWithShape="1">
          <a:blip r:embed="rId10">
            <a:alphaModFix/>
          </a:blip>
          <a:srcRect/>
          <a:stretch/>
        </p:blipFill>
        <p:spPr>
          <a:xfrm>
            <a:off x="1" y="0"/>
            <a:ext cx="1981364" cy="1550126"/>
          </a:xfrm>
          <a:prstGeom prst="rect">
            <a:avLst/>
          </a:prstGeom>
          <a:noFill/>
          <a:ln>
            <a:noFill/>
          </a:ln>
        </p:spPr>
      </p:pic>
      <p:sp>
        <p:nvSpPr>
          <p:cNvPr id="336" name="Google Shape;336;p25"/>
          <p:cNvSpPr/>
          <p:nvPr>
            <p:custDataLst>
              <p:tags r:id="rId3"/>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7" name="Google Shape;337;p25"/>
          <p:cNvSpPr txBox="1"/>
          <p:nvPr>
            <p:custDataLst>
              <p:tags r:id="rId4"/>
            </p:custDataLst>
          </p:nvPr>
        </p:nvSpPr>
        <p:spPr>
          <a:xfrm>
            <a:off x="2858589" y="303656"/>
            <a:ext cx="5440680"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fr-FR" sz="4400" b="0" i="0" u="none" strike="noStrike" cap="none" dirty="0">
                <a:solidFill>
                  <a:schemeClr val="lt1"/>
                </a:solidFill>
                <a:latin typeface="Arial"/>
                <a:sym typeface="Arial"/>
              </a:rPr>
              <a:t>Points essentiels (2)</a:t>
            </a:r>
            <a:endParaRPr lang="fr-FR" sz="4400" b="0" i="0" u="none" strike="noStrike" cap="none" dirty="0">
              <a:solidFill>
                <a:schemeClr val="lt1"/>
              </a:solidFill>
              <a:latin typeface="Arial"/>
              <a:ea typeface="Arial"/>
              <a:cs typeface="Arial"/>
            </a:endParaRPr>
          </a:p>
        </p:txBody>
      </p:sp>
      <p:sp>
        <p:nvSpPr>
          <p:cNvPr id="338" name="Google Shape;338;p25"/>
          <p:cNvSpPr txBox="1"/>
          <p:nvPr>
            <p:custDataLst>
              <p:tags r:id="rId5"/>
            </p:custDataLst>
          </p:nvPr>
        </p:nvSpPr>
        <p:spPr>
          <a:xfrm>
            <a:off x="2118360" y="1927496"/>
            <a:ext cx="8201297" cy="4440760"/>
          </a:xfrm>
          <a:prstGeom prst="rect">
            <a:avLst/>
          </a:prstGeom>
          <a:noFill/>
          <a:ln>
            <a:noFill/>
          </a:ln>
        </p:spPr>
        <p:txBody>
          <a:bodyPr spcFirstLastPara="1" wrap="square" lIns="91425" tIns="45700" rIns="91425" bIns="45700" anchor="t" anchorCtr="0">
            <a:noAutofit/>
          </a:bodyPr>
          <a:lstStyle/>
          <a:p>
            <a:pPr marL="228600" marR="0" lvl="0" indent="-254000" algn="l" rtl="0">
              <a:lnSpc>
                <a:spcPct val="90000"/>
              </a:lnSpc>
              <a:spcBef>
                <a:spcPts val="0"/>
              </a:spcBef>
              <a:spcAft>
                <a:spcPts val="0"/>
              </a:spcAft>
              <a:buClr>
                <a:schemeClr val="lt1"/>
              </a:buClr>
              <a:buSzPts val="2400"/>
              <a:buFont typeface="Arial"/>
              <a:buChar char="•"/>
            </a:pPr>
            <a:r>
              <a:rPr lang="fr-FR" sz="2400" b="0" i="0" u="none" strike="noStrike" cap="none" dirty="0">
                <a:solidFill>
                  <a:schemeClr val="lt1"/>
                </a:solidFill>
                <a:latin typeface="Arial"/>
                <a:sym typeface="Arial"/>
              </a:rPr>
              <a:t>L’eau de javel (hypochlorite de sodium) et l’éthanol sont tous deux actifs contre le SARS-CoV-2.</a:t>
            </a:r>
            <a:endParaRPr lang="fr-FR" sz="2400" b="0" i="0" u="none" strike="noStrike" cap="none" dirty="0">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lang="fr-FR" sz="24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fr-FR" sz="2400" b="0" i="0" u="none" strike="noStrike" cap="none" dirty="0">
                <a:solidFill>
                  <a:schemeClr val="lt1"/>
                </a:solidFill>
                <a:latin typeface="Arial"/>
                <a:sym typeface="Arial"/>
              </a:rPr>
              <a:t>Le temps de contact, la dilution et la durée de conservation de la solution désinfectante (après dilution) sont tous déterminants pour l’efficacité de la désinfection.</a:t>
            </a:r>
            <a:endParaRPr lang="fr-FR" sz="2400" b="0" i="0" u="none" strike="noStrike" cap="none" dirty="0">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lang="fr-FR" sz="24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fr-FR" sz="2400" b="0" i="0" u="none" strike="noStrike" cap="none" dirty="0">
                <a:solidFill>
                  <a:schemeClr val="lt1"/>
                </a:solidFill>
                <a:latin typeface="Arial"/>
                <a:sym typeface="Arial"/>
              </a:rPr>
              <a:t>Manipuler tous les déchets issus des activités de prélèvement d’échantillons et de réalisation des TDR-Ag du SARS-CoV-2 en les considérant comme biologiquement dangereux, sauf indication contraire.</a:t>
            </a:r>
            <a:endParaRPr lang="fr-FR" sz="2400" b="0" i="0" u="none" strike="noStrike" cap="none" dirty="0">
              <a:solidFill>
                <a:srgbClr val="000000"/>
              </a:solidFill>
              <a:latin typeface="Arial"/>
              <a:ea typeface="Arial"/>
              <a:cs typeface="Arial"/>
              <a:sym typeface="Arial"/>
            </a:endParaRPr>
          </a:p>
          <a:p>
            <a:pPr marL="285750" marR="0" lvl="0" indent="-222250" algn="l" rtl="0">
              <a:lnSpc>
                <a:spcPct val="90000"/>
              </a:lnSpc>
              <a:spcBef>
                <a:spcPts val="1575"/>
              </a:spcBef>
              <a:spcAft>
                <a:spcPts val="0"/>
              </a:spcAft>
              <a:buClr>
                <a:schemeClr val="dk1"/>
              </a:buClr>
              <a:buSzPts val="1000"/>
              <a:buFont typeface="Arial"/>
              <a:buNone/>
            </a:pPr>
            <a:endParaRPr lang="fr-FR" sz="2400" b="0" i="0" u="none" strike="noStrike" cap="none" dirty="0">
              <a:solidFill>
                <a:schemeClr val="lt1"/>
              </a:solidFill>
              <a:latin typeface="Arial"/>
              <a:ea typeface="Arial"/>
              <a:cs typeface="Arial"/>
              <a:sym typeface="Arial"/>
            </a:endParaRPr>
          </a:p>
        </p:txBody>
      </p:sp>
      <p:sp>
        <p:nvSpPr>
          <p:cNvPr id="339" name="Google Shape;339;p25"/>
          <p:cNvSpPr txBox="1">
            <a:spLocks noGrp="1"/>
          </p:cNvSpPr>
          <p:nvPr>
            <p:ph type="ftr" idx="11"/>
            <p:custDataLst>
              <p:tags r:id="rId6"/>
            </p:custDataLst>
          </p:nvPr>
        </p:nvSpPr>
        <p:spPr>
          <a:xfrm>
            <a:off x="246017" y="6356350"/>
            <a:ext cx="8850686" cy="501650"/>
          </a:xfrm>
          <a:prstGeom prst="rect">
            <a:avLst/>
          </a:prstGeom>
          <a:noFill/>
          <a:ln>
            <a:noFill/>
          </a:ln>
        </p:spPr>
        <p:txBody>
          <a:bodyPr spcFirstLastPara="1" wrap="square" lIns="91425" tIns="45700" rIns="91425" bIns="45700" anchor="ctr" anchorCtr="0">
            <a:noAutofit/>
          </a:bodyPr>
          <a:lstStyle/>
          <a:p>
            <a:pPr algn="l"/>
            <a:r>
              <a:rPr lang="fr-FR" sz="1000" b="1" dirty="0">
                <a:solidFill>
                  <a:schemeClr val="lt1"/>
                </a:solidFill>
              </a:rPr>
              <a:t>Atelier de formation sur les tests de diagnostic rapide antigéniques du SARS-CoV-2 – v3.0 | Mesures de sécurité pour la réalisation des TDR-Ag du SARS-CoV-2 </a:t>
            </a:r>
            <a:endParaRPr lang="fr-FR" dirty="0"/>
          </a:p>
        </p:txBody>
      </p:sp>
      <p:pic>
        <p:nvPicPr>
          <p:cNvPr id="340" name="Google Shape;340;p25"/>
          <p:cNvPicPr preferRelativeResize="0"/>
          <p:nvPr>
            <p:custDataLst>
              <p:tags r:id="rId7"/>
            </p:custDataLst>
          </p:nvPr>
        </p:nvPicPr>
        <p:blipFill rotWithShape="1">
          <a:blip r:embed="rId11">
            <a:alphaModFix/>
          </a:blip>
          <a:srcRect/>
          <a:stretch/>
        </p:blipFill>
        <p:spPr>
          <a:xfrm>
            <a:off x="10728957" y="4393325"/>
            <a:ext cx="1407827" cy="196302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0"/>
          <a:lstStyle/>
          <a:p>
            <a:pPr rtl="0"/>
            <a:r>
              <a:rPr lang="fr"/>
              <a:t>Des questions ?</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0"/>
          <a:lstStyle/>
          <a:p>
            <a:pPr rtl="0"/>
            <a:fld id="{8B709DE2-93F8-7E45-91D0-E19ACC3ADA42}" type="slidenum">
              <a:rPr lang="en-US" smtClean="0"/>
              <a:t>28</a:t>
            </a:fld>
            <a:endParaRPr lang="en-US" dirty="0"/>
          </a:p>
        </p:txBody>
      </p:sp>
    </p:spTree>
    <p:extLst>
      <p:ext uri="{BB962C8B-B14F-4D97-AF65-F5344CB8AC3E}">
        <p14:creationId xmlns:p14="http://schemas.microsoft.com/office/powerpoint/2010/main" val="1527643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Objectifs d’apprentissage</a:t>
            </a:r>
          </a:p>
        </p:txBody>
      </p:sp>
      <p:sp>
        <p:nvSpPr>
          <p:cNvPr id="103" name="Google Shape;103;p2"/>
          <p:cNvSpPr txBox="1">
            <a:spLocks noGrp="1"/>
          </p:cNvSpPr>
          <p:nvPr>
            <p:ph type="body" idx="1"/>
            <p:custDataLst>
              <p:tags r:id="rId2"/>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54000" algn="l" rtl="0">
              <a:lnSpc>
                <a:spcPct val="100000"/>
              </a:lnSpc>
              <a:spcBef>
                <a:spcPts val="0"/>
              </a:spcBef>
              <a:spcAft>
                <a:spcPts val="0"/>
              </a:spcAft>
              <a:buSzPts val="2400"/>
              <a:buFont typeface="Arial"/>
              <a:buChar char="•"/>
            </a:pPr>
            <a:r>
              <a:rPr lang="fr-FR" sz="2400" dirty="0"/>
              <a:t>Au terme de ce module, vous serez à même de :   </a:t>
            </a:r>
          </a:p>
          <a:p>
            <a:pPr marL="971550" lvl="1" indent="-311150">
              <a:buSzPts val="2400"/>
            </a:pPr>
            <a:r>
              <a:rPr lang="fr-FR" sz="2400" dirty="0"/>
              <a:t>décrire quel équipement de protection individuelle (EPI) est requis et comment l’utiliser, </a:t>
            </a:r>
          </a:p>
          <a:p>
            <a:pPr marL="971550" lvl="1" indent="-311150" algn="l" rtl="0">
              <a:lnSpc>
                <a:spcPct val="100000"/>
              </a:lnSpc>
              <a:spcBef>
                <a:spcPts val="500"/>
              </a:spcBef>
              <a:spcAft>
                <a:spcPts val="0"/>
              </a:spcAft>
              <a:buSzPts val="2400"/>
              <a:buFont typeface="Arial"/>
              <a:buChar char="•"/>
            </a:pPr>
            <a:r>
              <a:rPr lang="fr-FR" sz="2400" dirty="0"/>
              <a:t>expliquer comment préparer et utiliser des désinfectants,   </a:t>
            </a:r>
          </a:p>
          <a:p>
            <a:pPr marL="971550" lvl="1" indent="-311150" algn="l" rtl="0">
              <a:lnSpc>
                <a:spcPct val="100000"/>
              </a:lnSpc>
              <a:spcBef>
                <a:spcPts val="500"/>
              </a:spcBef>
              <a:spcAft>
                <a:spcPts val="0"/>
              </a:spcAft>
              <a:buSzPts val="2400"/>
              <a:buFont typeface="Arial"/>
              <a:buChar char="•"/>
            </a:pPr>
            <a:r>
              <a:rPr lang="fr-FR" sz="2400" dirty="0"/>
              <a:t>expliquer comment effectuer des tests et éliminer les déchets en toute sécurité. </a:t>
            </a:r>
          </a:p>
          <a:p>
            <a:pPr marL="228600" lvl="0" indent="-101600" algn="l" rtl="0">
              <a:lnSpc>
                <a:spcPct val="100000"/>
              </a:lnSpc>
              <a:spcBef>
                <a:spcPts val="1000"/>
              </a:spcBef>
              <a:spcAft>
                <a:spcPts val="0"/>
              </a:spcAft>
              <a:buClr>
                <a:schemeClr val="accent1"/>
              </a:buClr>
              <a:buSzPts val="2000"/>
              <a:buNone/>
            </a:pPr>
            <a:endParaRPr lang="fr-FR" sz="2400"/>
          </a:p>
          <a:p>
            <a:pPr marL="228600" lvl="0" indent="-101600" algn="l" rtl="0">
              <a:lnSpc>
                <a:spcPct val="100000"/>
              </a:lnSpc>
              <a:spcBef>
                <a:spcPts val="1000"/>
              </a:spcBef>
              <a:spcAft>
                <a:spcPts val="0"/>
              </a:spcAft>
              <a:buClr>
                <a:schemeClr val="accent1"/>
              </a:buClr>
              <a:buSzPts val="2000"/>
              <a:buNone/>
            </a:pPr>
            <a:endParaRPr lang="fr-FR" sz="2400"/>
          </a:p>
          <a:p>
            <a:pPr marL="228600" lvl="0" indent="-101600" algn="l" rtl="0">
              <a:lnSpc>
                <a:spcPct val="100000"/>
              </a:lnSpc>
              <a:spcBef>
                <a:spcPts val="1000"/>
              </a:spcBef>
              <a:spcAft>
                <a:spcPts val="0"/>
              </a:spcAft>
              <a:buClr>
                <a:schemeClr val="accent1"/>
              </a:buClr>
              <a:buSzPts val="2000"/>
              <a:buNone/>
            </a:pPr>
            <a:endParaRPr lang="fr-FR" sz="2400"/>
          </a:p>
        </p:txBody>
      </p:sp>
      <p:sp>
        <p:nvSpPr>
          <p:cNvPr id="104" name="Google Shape;104;p2"/>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3</a:t>
            </a:fld>
            <a:endParaRPr lang="fr-FR" sz="1000"/>
          </a:p>
        </p:txBody>
      </p:sp>
      <p:sp>
        <p:nvSpPr>
          <p:cNvPr id="2" name="Footer Placeholder 3">
            <a:extLst>
              <a:ext uri="{FF2B5EF4-FFF2-40B4-BE49-F238E27FC236}">
                <a16:creationId xmlns:a16="http://schemas.microsoft.com/office/drawing/2014/main" id="{22884715-3751-62F9-9912-526D326D7CB1}"/>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3"/>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r>
              <a:rPr lang="fr-FR"/>
              <a:t>Transmission du SARS-CoV-2 (1)</a:t>
            </a:r>
          </a:p>
        </p:txBody>
      </p:sp>
      <p:sp>
        <p:nvSpPr>
          <p:cNvPr id="111" name="Google Shape;111;p3"/>
          <p:cNvSpPr txBox="1">
            <a:spLocks noGrp="1"/>
          </p:cNvSpPr>
          <p:nvPr>
            <p:ph type="body" idx="1"/>
            <p:custDataLst>
              <p:tags r:id="rId2"/>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fr-FR" sz="2400" dirty="0"/>
              <a:t>Le SARS-CoV-2 se transmet entre des individus par contact direct, par contact indirect (en touchant des objets ou des surfaces contaminés) ou par contact étroit avec des personnes infectées via les sécrétions buccales et nasales que ces personnes infectées expulsent lorsqu’elles toussent, éternuent, parlent, respirent ou chantent.</a:t>
            </a:r>
          </a:p>
          <a:p>
            <a:pPr marL="0" lvl="0" indent="0" algn="l" rtl="0">
              <a:lnSpc>
                <a:spcPct val="100000"/>
              </a:lnSpc>
              <a:spcBef>
                <a:spcPts val="1000"/>
              </a:spcBef>
              <a:spcAft>
                <a:spcPts val="0"/>
              </a:spcAft>
              <a:buSzPts val="2000"/>
              <a:buNone/>
            </a:pPr>
            <a:r>
              <a:rPr lang="fr-FR" dirty="0"/>
              <a:t> </a:t>
            </a:r>
            <a:endParaRPr lang="fr-FR" sz="2400" dirty="0"/>
          </a:p>
          <a:p>
            <a:pPr marL="0" lvl="0" indent="0" algn="l" rtl="0">
              <a:lnSpc>
                <a:spcPct val="100000"/>
              </a:lnSpc>
              <a:spcBef>
                <a:spcPts val="1000"/>
              </a:spcBef>
              <a:spcAft>
                <a:spcPts val="0"/>
              </a:spcAft>
              <a:buSzPts val="2000"/>
              <a:buNone/>
            </a:pPr>
            <a:r>
              <a:rPr lang="fr-FR" sz="2400" dirty="0"/>
              <a:t>Les individus qui sont en contact étroit avec une personne infectée peuvent être contaminés lorsque ces gouttelettes contaminées pénètrent dans leur bouche, leur nez ou leurs yeux.</a:t>
            </a:r>
          </a:p>
          <a:p>
            <a:pPr marL="228600" lvl="0" indent="-101600" algn="l" rtl="0">
              <a:lnSpc>
                <a:spcPct val="100000"/>
              </a:lnSpc>
              <a:spcBef>
                <a:spcPts val="1000"/>
              </a:spcBef>
              <a:spcAft>
                <a:spcPts val="0"/>
              </a:spcAft>
              <a:buClr>
                <a:schemeClr val="accent1"/>
              </a:buClr>
              <a:buSzPts val="2000"/>
              <a:buNone/>
            </a:pPr>
            <a:endParaRPr lang="fr-FR" sz="2400" dirty="0"/>
          </a:p>
        </p:txBody>
      </p:sp>
      <p:sp>
        <p:nvSpPr>
          <p:cNvPr id="112" name="Google Shape;112;p3"/>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4</a:t>
            </a:fld>
            <a:endParaRPr lang="fr-FR" sz="1000"/>
          </a:p>
        </p:txBody>
      </p:sp>
      <p:sp>
        <p:nvSpPr>
          <p:cNvPr id="2" name="Footer Placeholder 3">
            <a:extLst>
              <a:ext uri="{FF2B5EF4-FFF2-40B4-BE49-F238E27FC236}">
                <a16:creationId xmlns:a16="http://schemas.microsoft.com/office/drawing/2014/main" id="{EB4FC8D8-0AD1-5644-7A58-0C313F010C61}"/>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r>
              <a:rPr lang="fr-FR"/>
              <a:t>Transmission du SARS-CoV-2 (2)</a:t>
            </a:r>
            <a:endParaRPr lang="fr-FR" sz="2800" dirty="0"/>
          </a:p>
        </p:txBody>
      </p:sp>
      <p:sp>
        <p:nvSpPr>
          <p:cNvPr id="119" name="Google Shape;119;p4"/>
          <p:cNvSpPr txBox="1">
            <a:spLocks noGrp="1"/>
          </p:cNvSpPr>
          <p:nvPr>
            <p:ph type="body" idx="1"/>
            <p:custDataLst>
              <p:tags r:id="rId2"/>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fr-FR" sz="2400"/>
              <a:t>Pour éviter le contact, il est important de se tenir à </a:t>
            </a:r>
            <a:r>
              <a:rPr lang="fr-FR" sz="2400" u="sng"/>
              <a:t>au moins</a:t>
            </a:r>
            <a:r>
              <a:rPr lang="fr-FR" sz="2400"/>
              <a:t> 1 mètre de distance des autres personnes, de se laver régulièrement les mains et d’éternuer/tousser dans le creux de son coude ou en se couvrant la bouche avec un mouchoir en papier. </a:t>
            </a:r>
          </a:p>
          <a:p>
            <a:pPr marL="0" lvl="0" indent="0" algn="l" rtl="0">
              <a:lnSpc>
                <a:spcPct val="100000"/>
              </a:lnSpc>
              <a:spcBef>
                <a:spcPts val="1000"/>
              </a:spcBef>
              <a:spcAft>
                <a:spcPts val="0"/>
              </a:spcAft>
              <a:buSzPts val="2000"/>
              <a:buNone/>
            </a:pPr>
            <a:endParaRPr lang="fr-FR" sz="2400"/>
          </a:p>
          <a:p>
            <a:pPr marL="0" lvl="0" indent="0" algn="l" rtl="0">
              <a:lnSpc>
                <a:spcPct val="100000"/>
              </a:lnSpc>
              <a:spcBef>
                <a:spcPts val="1000"/>
              </a:spcBef>
              <a:spcAft>
                <a:spcPts val="0"/>
              </a:spcAft>
              <a:buSzPts val="2000"/>
              <a:buNone/>
            </a:pPr>
            <a:r>
              <a:rPr lang="fr-FR" sz="2400"/>
              <a:t>Quand la distanciation physique (plus d’un mètre de distance) n’est pas possible, porter un masque est un moyen important de protéger les autres. Il est également crucial de se laver les mains régulièrement.</a:t>
            </a:r>
          </a:p>
          <a:p>
            <a:pPr marL="228600" lvl="0" indent="-101600" algn="l" rtl="0">
              <a:lnSpc>
                <a:spcPct val="100000"/>
              </a:lnSpc>
              <a:spcBef>
                <a:spcPts val="1000"/>
              </a:spcBef>
              <a:spcAft>
                <a:spcPts val="0"/>
              </a:spcAft>
              <a:buClr>
                <a:schemeClr val="accent1"/>
              </a:buClr>
              <a:buSzPts val="2000"/>
              <a:buNone/>
            </a:pPr>
            <a:endParaRPr lang="fr-FR" sz="2400"/>
          </a:p>
          <a:p>
            <a:pPr marL="228600" lvl="0" indent="-101600" algn="l" rtl="0">
              <a:lnSpc>
                <a:spcPct val="100000"/>
              </a:lnSpc>
              <a:spcBef>
                <a:spcPts val="1000"/>
              </a:spcBef>
              <a:spcAft>
                <a:spcPts val="0"/>
              </a:spcAft>
              <a:buClr>
                <a:schemeClr val="accent1"/>
              </a:buClr>
              <a:buSzPts val="2000"/>
              <a:buNone/>
            </a:pPr>
            <a:endParaRPr lang="fr-FR" sz="2400"/>
          </a:p>
          <a:p>
            <a:pPr marL="228600" lvl="0" indent="-101600" algn="l" rtl="0">
              <a:lnSpc>
                <a:spcPct val="100000"/>
              </a:lnSpc>
              <a:spcBef>
                <a:spcPts val="1000"/>
              </a:spcBef>
              <a:spcAft>
                <a:spcPts val="0"/>
              </a:spcAft>
              <a:buClr>
                <a:schemeClr val="accent1"/>
              </a:buClr>
              <a:buSzPts val="2000"/>
              <a:buNone/>
            </a:pPr>
            <a:endParaRPr lang="fr-FR" sz="2400"/>
          </a:p>
        </p:txBody>
      </p:sp>
      <p:sp>
        <p:nvSpPr>
          <p:cNvPr id="120" name="Google Shape;120;p4"/>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5</a:t>
            </a:fld>
            <a:endParaRPr lang="fr-FR" sz="1000"/>
          </a:p>
        </p:txBody>
      </p:sp>
      <p:sp>
        <p:nvSpPr>
          <p:cNvPr id="2" name="Footer Placeholder 3">
            <a:extLst>
              <a:ext uri="{FF2B5EF4-FFF2-40B4-BE49-F238E27FC236}">
                <a16:creationId xmlns:a16="http://schemas.microsoft.com/office/drawing/2014/main" id="{4379F016-7010-224B-7647-A428FA873E29}"/>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r>
              <a:rPr lang="fr-FR"/>
              <a:t>Transmission du SARS-CoV-2 (3)</a:t>
            </a:r>
            <a:endParaRPr lang="fr-FR" sz="2800" dirty="0"/>
          </a:p>
        </p:txBody>
      </p:sp>
      <p:sp>
        <p:nvSpPr>
          <p:cNvPr id="128" name="Google Shape;128;p5"/>
          <p:cNvSpPr txBox="1">
            <a:spLocks noGrp="1"/>
          </p:cNvSpPr>
          <p:nvPr>
            <p:ph type="body" idx="1"/>
            <p:custDataLst>
              <p:tags r:id="rId2"/>
            </p:custDataLst>
          </p:nvPr>
        </p:nvSpPr>
        <p:spPr>
          <a:xfrm>
            <a:off x="838199" y="1611765"/>
            <a:ext cx="10700657" cy="4440760"/>
          </a:xfrm>
          <a:prstGeom prst="rect">
            <a:avLst/>
          </a:prstGeom>
          <a:noFill/>
          <a:ln>
            <a:noFill/>
          </a:ln>
        </p:spPr>
        <p:txBody>
          <a:bodyPr spcFirstLastPara="1" wrap="square" lIns="91425" tIns="45700" rIns="91425" bIns="45700" anchor="t" anchorCtr="0">
            <a:noAutofit/>
          </a:bodyPr>
          <a:lstStyle/>
          <a:p>
            <a:pPr marL="228600" lvl="0" indent="-254000" algn="l" rtl="0">
              <a:lnSpc>
                <a:spcPct val="100000"/>
              </a:lnSpc>
              <a:spcBef>
                <a:spcPts val="0"/>
              </a:spcBef>
              <a:spcAft>
                <a:spcPts val="0"/>
              </a:spcAft>
              <a:buClr>
                <a:schemeClr val="accent1"/>
              </a:buClr>
              <a:buSzPts val="2200"/>
              <a:buChar char="•"/>
            </a:pPr>
            <a:r>
              <a:rPr lang="fr-FR" sz="2200" dirty="0"/>
              <a:t>Le prélèvement d’échantillons peut produire de fines gouttelettes qui sont capables de rester en suspension dans l’air pendant plus longtemps. </a:t>
            </a:r>
            <a:endParaRPr lang="fr-FR" sz="2400" dirty="0"/>
          </a:p>
          <a:p>
            <a:pPr marL="685800" lvl="1" indent="-254000" algn="l" rtl="0">
              <a:lnSpc>
                <a:spcPct val="100000"/>
              </a:lnSpc>
              <a:spcBef>
                <a:spcPts val="500"/>
              </a:spcBef>
              <a:spcAft>
                <a:spcPts val="0"/>
              </a:spcAft>
              <a:buSzPts val="2200"/>
              <a:buChar char="•"/>
            </a:pPr>
            <a:r>
              <a:rPr lang="fr-FR" sz="2200" dirty="0"/>
              <a:t>Cette procédure n’est pas considérée comme un acte générant des aérosols. </a:t>
            </a:r>
            <a:r>
              <a:rPr lang="fr-FR" sz="2200" baseline="30000" dirty="0"/>
              <a:t>1</a:t>
            </a:r>
            <a:endParaRPr lang="fr-FR" sz="2200" dirty="0"/>
          </a:p>
          <a:p>
            <a:pPr marL="228600" lvl="0" indent="-254000" algn="l" rtl="0">
              <a:lnSpc>
                <a:spcPct val="100000"/>
              </a:lnSpc>
              <a:spcBef>
                <a:spcPts val="1000"/>
              </a:spcBef>
              <a:spcAft>
                <a:spcPts val="0"/>
              </a:spcAft>
              <a:buClr>
                <a:schemeClr val="accent1"/>
              </a:buClr>
              <a:buSzPts val="2200"/>
              <a:buChar char="•"/>
            </a:pPr>
            <a:r>
              <a:rPr lang="fr-FR" sz="2200" dirty="0"/>
              <a:t>Lorsque les échantillons sont prélevés chez des personnes infectées par le SARS-CoV-2, ces gouttelettes peuvent contenir le virus. </a:t>
            </a:r>
          </a:p>
          <a:p>
            <a:pPr marL="228600" lvl="0" indent="-254000" algn="l" rtl="0">
              <a:lnSpc>
                <a:spcPct val="100000"/>
              </a:lnSpc>
              <a:spcBef>
                <a:spcPts val="1000"/>
              </a:spcBef>
              <a:spcAft>
                <a:spcPts val="0"/>
              </a:spcAft>
              <a:buClr>
                <a:schemeClr val="accent1"/>
              </a:buClr>
              <a:buSzPts val="2200"/>
              <a:buChar char="•"/>
            </a:pPr>
            <a:r>
              <a:rPr lang="fr-FR" sz="2200" dirty="0"/>
              <a:t>Ces gouttelettes peuvent être inhalées par les agents de santé ou d’autres individus si ces derniers ne portent pas les EPI appropriés. Grâce au port d’un EPI adapté, la procédure de prélèvement d’échantillons présentera un faible risque de transmission.</a:t>
            </a:r>
          </a:p>
          <a:p>
            <a:pPr marL="228600" lvl="0" indent="-254000" algn="l" rtl="0">
              <a:lnSpc>
                <a:spcPct val="100000"/>
              </a:lnSpc>
              <a:spcBef>
                <a:spcPts val="1000"/>
              </a:spcBef>
              <a:spcAft>
                <a:spcPts val="0"/>
              </a:spcAft>
              <a:buClr>
                <a:schemeClr val="accent1"/>
              </a:buClr>
              <a:buSzPts val="2200"/>
              <a:buChar char="•"/>
            </a:pPr>
            <a:r>
              <a:rPr lang="fr-FR" sz="2200" dirty="0"/>
              <a:t>L’accès aux zones de prélèvement d’échantillons devrait être interdit aux personnes qui ne participent pas aux procédures de prélèvement.</a:t>
            </a:r>
            <a:endParaRPr lang="fr-FR" sz="2200" strike="sngStrike" dirty="0"/>
          </a:p>
          <a:p>
            <a:pPr marL="228600" lvl="0" indent="-114300" algn="l" rtl="0">
              <a:lnSpc>
                <a:spcPct val="100000"/>
              </a:lnSpc>
              <a:spcBef>
                <a:spcPts val="1000"/>
              </a:spcBef>
              <a:spcAft>
                <a:spcPts val="0"/>
              </a:spcAft>
              <a:buClr>
                <a:schemeClr val="accent1"/>
              </a:buClr>
              <a:buSzPts val="1800"/>
              <a:buNone/>
            </a:pPr>
            <a:endParaRPr lang="fr-FR" sz="2200" dirty="0"/>
          </a:p>
        </p:txBody>
      </p:sp>
      <p:sp>
        <p:nvSpPr>
          <p:cNvPr id="129" name="Google Shape;129;p5"/>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6</a:t>
            </a:fld>
            <a:endParaRPr lang="fr-FR" sz="1000"/>
          </a:p>
        </p:txBody>
      </p:sp>
      <p:sp>
        <p:nvSpPr>
          <p:cNvPr id="131" name="Google Shape;131;p5"/>
          <p:cNvSpPr/>
          <p:nvPr>
            <p:custDataLst>
              <p:tags r:id="rId4"/>
            </p:custDataLst>
          </p:nvPr>
        </p:nvSpPr>
        <p:spPr>
          <a:xfrm>
            <a:off x="729671" y="5921272"/>
            <a:ext cx="10515599"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fr-FR" sz="1000" b="0" i="0" u="none" strike="noStrike" cap="none" baseline="30000" dirty="0">
                <a:solidFill>
                  <a:schemeClr val="dk1"/>
                </a:solidFill>
                <a:latin typeface="Arial"/>
                <a:sym typeface="Arial"/>
              </a:rPr>
              <a:t>1</a:t>
            </a:r>
            <a:r>
              <a:rPr lang="fr-FR" sz="1000" b="0" i="0" u="none" strike="noStrike" cap="none" dirty="0">
                <a:solidFill>
                  <a:schemeClr val="dk1"/>
                </a:solidFill>
                <a:latin typeface="Arial"/>
                <a:sym typeface="Arial"/>
              </a:rPr>
              <a:t> Infection prevention and control during health care when coronavirus disease (COVID-19) is suspected or confirmed. Interim guidance, 12 July 2021. Geneva: World Health Organization; 2021</a:t>
            </a:r>
            <a:endParaRPr lang="fr-FR" sz="1400" b="0" i="0" u="none" strike="noStrike" cap="none" dirty="0">
              <a:solidFill>
                <a:schemeClr val="dk1"/>
              </a:solidFill>
              <a:latin typeface="Arial"/>
              <a:ea typeface="Arial"/>
              <a:cs typeface="Arial"/>
            </a:endParaRPr>
          </a:p>
        </p:txBody>
      </p:sp>
      <p:sp>
        <p:nvSpPr>
          <p:cNvPr id="2" name="Footer Placeholder 3">
            <a:extLst>
              <a:ext uri="{FF2B5EF4-FFF2-40B4-BE49-F238E27FC236}">
                <a16:creationId xmlns:a16="http://schemas.microsoft.com/office/drawing/2014/main" id="{AFA7A87B-62F9-7CB8-F17A-6184B7CF4FEA}"/>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r>
              <a:rPr lang="fr-FR"/>
              <a:t>Effectuer une évaluation des risques biologiques (1)</a:t>
            </a:r>
            <a:endParaRPr lang="fr-FR" sz="2800" dirty="0"/>
          </a:p>
        </p:txBody>
      </p:sp>
      <p:sp>
        <p:nvSpPr>
          <p:cNvPr id="138" name="Google Shape;138;p6"/>
          <p:cNvSpPr txBox="1">
            <a:spLocks noGrp="1"/>
          </p:cNvSpPr>
          <p:nvPr>
            <p:ph type="body" idx="1"/>
            <p:custDataLst>
              <p:tags r:id="rId2"/>
            </p:custDataLst>
          </p:nvPr>
        </p:nvSpPr>
        <p:spPr>
          <a:xfrm>
            <a:off x="838200" y="1567315"/>
            <a:ext cx="10857412" cy="44407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fr-FR" sz="2300" dirty="0"/>
              <a:t>L’évaluation des risques biologiques est un processus systématique consistant à rassembler des informations et à évaluer la probabilité et les conséquences d’une exposition à un ou plusieurs dangers sur le lieu de travail ou d’une libération/diffusion de ces dangers, et à déterminer les mesures appropriées de maîtrise des risques permettant de réduire le risque.</a:t>
            </a:r>
          </a:p>
          <a:p>
            <a:pPr marL="0" lvl="0" indent="0" algn="l" rtl="0">
              <a:lnSpc>
                <a:spcPct val="100000"/>
              </a:lnSpc>
              <a:spcBef>
                <a:spcPts val="1000"/>
              </a:spcBef>
              <a:spcAft>
                <a:spcPts val="0"/>
              </a:spcAft>
              <a:buSzPts val="1400"/>
              <a:buNone/>
            </a:pPr>
            <a:endParaRPr lang="fr-FR" sz="300" dirty="0"/>
          </a:p>
          <a:p>
            <a:pPr marL="0" lvl="0" indent="0" algn="l" rtl="0">
              <a:lnSpc>
                <a:spcPct val="100000"/>
              </a:lnSpc>
              <a:spcBef>
                <a:spcPts val="1200"/>
              </a:spcBef>
              <a:spcAft>
                <a:spcPts val="0"/>
              </a:spcAft>
              <a:buSzPts val="2000"/>
              <a:buNone/>
            </a:pPr>
            <a:r>
              <a:rPr lang="fr-FR" sz="2300" b="1" dirty="0">
                <a:solidFill>
                  <a:srgbClr val="009AC9"/>
                </a:solidFill>
              </a:rPr>
              <a:t>ÉTAPE 1. Rassembler les informations (identification des dangers) </a:t>
            </a:r>
            <a:endParaRPr lang="fr-FR" sz="2300" dirty="0"/>
          </a:p>
          <a:p>
            <a:pPr marL="0" lvl="0" indent="0" algn="l" rtl="0">
              <a:lnSpc>
                <a:spcPct val="100000"/>
              </a:lnSpc>
              <a:spcBef>
                <a:spcPts val="1200"/>
              </a:spcBef>
              <a:spcAft>
                <a:spcPts val="0"/>
              </a:spcAft>
              <a:buSzPts val="2000"/>
              <a:buNone/>
            </a:pPr>
            <a:r>
              <a:rPr lang="fr-FR" sz="2300" b="1" dirty="0">
                <a:solidFill>
                  <a:srgbClr val="009AC9"/>
                </a:solidFill>
              </a:rPr>
              <a:t>ÉTAPE 2. Évaluer les risques </a:t>
            </a:r>
            <a:endParaRPr lang="fr-FR" sz="2300" dirty="0"/>
          </a:p>
          <a:p>
            <a:pPr marL="0" lvl="0" indent="0" algn="l" rtl="0">
              <a:lnSpc>
                <a:spcPct val="100000"/>
              </a:lnSpc>
              <a:spcBef>
                <a:spcPts val="1200"/>
              </a:spcBef>
              <a:spcAft>
                <a:spcPts val="0"/>
              </a:spcAft>
              <a:buSzPts val="2000"/>
              <a:buNone/>
            </a:pPr>
            <a:r>
              <a:rPr lang="fr-FR" sz="2300" b="1" dirty="0">
                <a:solidFill>
                  <a:srgbClr val="009AC9"/>
                </a:solidFill>
              </a:rPr>
              <a:t>ÉTAPE 3. Élaborer une stratégie de maîtrise des risques </a:t>
            </a:r>
            <a:endParaRPr lang="fr-FR" sz="2300" dirty="0"/>
          </a:p>
          <a:p>
            <a:pPr marL="0" lvl="0" indent="0" algn="l" rtl="0">
              <a:lnSpc>
                <a:spcPct val="100000"/>
              </a:lnSpc>
              <a:spcBef>
                <a:spcPts val="1200"/>
              </a:spcBef>
              <a:spcAft>
                <a:spcPts val="0"/>
              </a:spcAft>
              <a:buSzPts val="2000"/>
              <a:buNone/>
            </a:pPr>
            <a:r>
              <a:rPr lang="fr-FR" sz="2300" b="1" dirty="0">
                <a:solidFill>
                  <a:srgbClr val="009AC9"/>
                </a:solidFill>
              </a:rPr>
              <a:t>ÉTAPE 4. Sélectionner et appliquer les mesures de maîtrise des risques </a:t>
            </a:r>
            <a:endParaRPr lang="fr-FR" sz="2300" dirty="0"/>
          </a:p>
          <a:p>
            <a:pPr marL="0" lvl="0" indent="0" algn="l" rtl="0">
              <a:lnSpc>
                <a:spcPct val="100000"/>
              </a:lnSpc>
              <a:spcBef>
                <a:spcPts val="1200"/>
              </a:spcBef>
              <a:spcAft>
                <a:spcPts val="0"/>
              </a:spcAft>
              <a:buSzPts val="2000"/>
              <a:buNone/>
            </a:pPr>
            <a:r>
              <a:rPr lang="fr-FR" sz="2300" b="1" dirty="0">
                <a:solidFill>
                  <a:srgbClr val="009AC9"/>
                </a:solidFill>
              </a:rPr>
              <a:t>ÉTAPE 5. Passer en revue les risques et les mesures de maîtrise des risques </a:t>
            </a:r>
            <a:endParaRPr lang="fr-FR" sz="2300" dirty="0"/>
          </a:p>
          <a:p>
            <a:pPr marL="228600" lvl="0" indent="-101600" algn="l" rtl="0">
              <a:lnSpc>
                <a:spcPct val="100000"/>
              </a:lnSpc>
              <a:spcBef>
                <a:spcPts val="1000"/>
              </a:spcBef>
              <a:spcAft>
                <a:spcPts val="0"/>
              </a:spcAft>
              <a:buClr>
                <a:schemeClr val="accent1"/>
              </a:buClr>
              <a:buSzPts val="2000"/>
              <a:buNone/>
            </a:pPr>
            <a:endParaRPr lang="fr-FR" sz="2300" dirty="0"/>
          </a:p>
          <a:p>
            <a:pPr marL="228600" lvl="0" indent="-101600" algn="l" rtl="0">
              <a:lnSpc>
                <a:spcPct val="100000"/>
              </a:lnSpc>
              <a:spcBef>
                <a:spcPts val="1000"/>
              </a:spcBef>
              <a:spcAft>
                <a:spcPts val="0"/>
              </a:spcAft>
              <a:buClr>
                <a:schemeClr val="accent1"/>
              </a:buClr>
              <a:buSzPts val="2000"/>
              <a:buNone/>
            </a:pPr>
            <a:endParaRPr lang="fr-FR" sz="2300" dirty="0"/>
          </a:p>
          <a:p>
            <a:pPr marL="228600" lvl="0" indent="-101600" algn="l" rtl="0">
              <a:lnSpc>
                <a:spcPct val="100000"/>
              </a:lnSpc>
              <a:spcBef>
                <a:spcPts val="1000"/>
              </a:spcBef>
              <a:spcAft>
                <a:spcPts val="0"/>
              </a:spcAft>
              <a:buClr>
                <a:schemeClr val="accent1"/>
              </a:buClr>
              <a:buSzPts val="2000"/>
              <a:buNone/>
            </a:pPr>
            <a:endParaRPr lang="fr-FR" sz="2300" dirty="0"/>
          </a:p>
        </p:txBody>
      </p:sp>
      <p:sp>
        <p:nvSpPr>
          <p:cNvPr id="139" name="Google Shape;139;p6"/>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7</a:t>
            </a:fld>
            <a:endParaRPr lang="fr-FR" sz="1000"/>
          </a:p>
        </p:txBody>
      </p:sp>
      <p:sp>
        <p:nvSpPr>
          <p:cNvPr id="2" name="Footer Placeholder 3">
            <a:extLst>
              <a:ext uri="{FF2B5EF4-FFF2-40B4-BE49-F238E27FC236}">
                <a16:creationId xmlns:a16="http://schemas.microsoft.com/office/drawing/2014/main" id="{2F24C8EC-7E0C-616B-2B36-622F8D7AB794}"/>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7"/>
          <p:cNvSpPr txBox="1">
            <a:spLocks noGrp="1"/>
          </p:cNvSpPr>
          <p:nvPr>
            <p:ph type="title"/>
            <p:custDataLst>
              <p:tags r:id="rId1"/>
            </p:custDataLst>
          </p:nvPr>
        </p:nvSpPr>
        <p:spPr>
          <a:xfrm>
            <a:off x="838200" y="365126"/>
            <a:ext cx="10515600" cy="942814"/>
          </a:xfrm>
          <a:prstGeom prst="rect">
            <a:avLst/>
          </a:prstGeom>
          <a:noFill/>
          <a:ln>
            <a:noFill/>
          </a:ln>
        </p:spPr>
        <p:txBody>
          <a:bodyPr spcFirstLastPara="1" wrap="square" lIns="0" tIns="0" rIns="0" bIns="0" anchor="b" anchorCtr="0">
            <a:noAutofit/>
          </a:bodyPr>
          <a:lstStyle/>
          <a:p>
            <a:r>
              <a:rPr lang="fr-FR"/>
              <a:t>Effectuer une évaluation des risques biologiques (2)</a:t>
            </a:r>
            <a:endParaRPr lang="fr-FR" sz="2800" dirty="0"/>
          </a:p>
        </p:txBody>
      </p:sp>
      <p:sp>
        <p:nvSpPr>
          <p:cNvPr id="147" name="Google Shape;147;p7"/>
          <p:cNvSpPr txBox="1">
            <a:spLocks noGrp="1"/>
          </p:cNvSpPr>
          <p:nvPr>
            <p:ph type="body" idx="1"/>
            <p:custDataLst>
              <p:tags r:id="rId2"/>
            </p:custDataLst>
          </p:nvPr>
        </p:nvSpPr>
        <p:spPr>
          <a:xfrm>
            <a:off x="838200" y="1567315"/>
            <a:ext cx="10709367" cy="4440760"/>
          </a:xfrm>
          <a:prstGeom prst="rect">
            <a:avLst/>
          </a:prstGeom>
          <a:noFill/>
          <a:ln>
            <a:noFill/>
          </a:ln>
        </p:spPr>
        <p:txBody>
          <a:bodyPr spcFirstLastPara="1" wrap="square" lIns="91425" tIns="45700" rIns="91425" bIns="45700" anchor="t" anchorCtr="0">
            <a:noAutofit/>
          </a:bodyPr>
          <a:lstStyle/>
          <a:p>
            <a:pPr marL="231775" lvl="0" indent="-244475" algn="l" rtl="0">
              <a:lnSpc>
                <a:spcPct val="90000"/>
              </a:lnSpc>
              <a:spcBef>
                <a:spcPts val="0"/>
              </a:spcBef>
              <a:spcAft>
                <a:spcPts val="0"/>
              </a:spcAft>
              <a:buSzPts val="2200"/>
              <a:buChar char="•"/>
            </a:pPr>
            <a:r>
              <a:rPr lang="fr-FR" sz="2200" dirty="0"/>
              <a:t>L’évaluation des risques devrait être un processus continu.</a:t>
            </a:r>
          </a:p>
          <a:p>
            <a:pPr marL="228600" lvl="0" indent="-241300" algn="l" rtl="0">
              <a:lnSpc>
                <a:spcPct val="90000"/>
              </a:lnSpc>
              <a:spcBef>
                <a:spcPts val="1000"/>
              </a:spcBef>
              <a:spcAft>
                <a:spcPts val="0"/>
              </a:spcAft>
              <a:buClr>
                <a:schemeClr val="accent1"/>
              </a:buClr>
              <a:buSzPts val="2200"/>
              <a:buChar char="•"/>
            </a:pPr>
            <a:r>
              <a:rPr lang="fr-FR" sz="2200" dirty="0"/>
              <a:t>Elle devrait être effectuée au début de toute activité en laboratoire faisant appel à la manipulation d’agents biologiques et à chaque fois qu’un changement survient au niveau : </a:t>
            </a:r>
          </a:p>
          <a:p>
            <a:pPr marL="800100" lvl="1" indent="-355600" algn="l" rtl="0">
              <a:lnSpc>
                <a:spcPct val="90000"/>
              </a:lnSpc>
              <a:spcBef>
                <a:spcPts val="500"/>
              </a:spcBef>
              <a:spcAft>
                <a:spcPts val="0"/>
              </a:spcAft>
              <a:buSzPts val="2200"/>
              <a:buChar char="•"/>
            </a:pPr>
            <a:r>
              <a:rPr lang="fr-FR" sz="2200" dirty="0"/>
              <a:t>du personnel,</a:t>
            </a:r>
          </a:p>
          <a:p>
            <a:pPr marL="800100" lvl="1" indent="-355600" algn="l" rtl="0">
              <a:lnSpc>
                <a:spcPct val="90000"/>
              </a:lnSpc>
              <a:spcBef>
                <a:spcPts val="500"/>
              </a:spcBef>
              <a:spcAft>
                <a:spcPts val="0"/>
              </a:spcAft>
              <a:buSzPts val="2200"/>
              <a:buChar char="•"/>
            </a:pPr>
            <a:r>
              <a:rPr lang="fr-FR" sz="2200" dirty="0"/>
              <a:t>du service,</a:t>
            </a:r>
          </a:p>
          <a:p>
            <a:pPr marL="800100" lvl="1" indent="-355600" algn="l" rtl="0">
              <a:lnSpc>
                <a:spcPct val="90000"/>
              </a:lnSpc>
              <a:spcBef>
                <a:spcPts val="500"/>
              </a:spcBef>
              <a:spcAft>
                <a:spcPts val="0"/>
              </a:spcAft>
              <a:buSzPts val="2200"/>
              <a:buChar char="•"/>
            </a:pPr>
            <a:r>
              <a:rPr lang="fr-FR" sz="2200" dirty="0"/>
              <a:t>des équipements,</a:t>
            </a:r>
          </a:p>
          <a:p>
            <a:pPr marL="800100" lvl="1" indent="-355600" algn="l" rtl="0">
              <a:lnSpc>
                <a:spcPct val="90000"/>
              </a:lnSpc>
              <a:spcBef>
                <a:spcPts val="500"/>
              </a:spcBef>
              <a:spcAft>
                <a:spcPts val="0"/>
              </a:spcAft>
              <a:buSzPts val="2200"/>
              <a:buChar char="•"/>
            </a:pPr>
            <a:r>
              <a:rPr lang="fr-FR" sz="2200" dirty="0"/>
              <a:t>des méthodes,</a:t>
            </a:r>
          </a:p>
          <a:p>
            <a:pPr marL="800100" lvl="1" indent="-355600" algn="l" rtl="0">
              <a:lnSpc>
                <a:spcPct val="90000"/>
              </a:lnSpc>
              <a:spcBef>
                <a:spcPts val="500"/>
              </a:spcBef>
              <a:spcAft>
                <a:spcPts val="0"/>
              </a:spcAft>
              <a:buSzPts val="2200"/>
              <a:buChar char="•"/>
            </a:pPr>
            <a:r>
              <a:rPr lang="fr-FR" sz="2200" dirty="0"/>
              <a:t>de la réglementation.</a:t>
            </a:r>
          </a:p>
          <a:p>
            <a:pPr marL="342900" lvl="0" indent="-323850" algn="l" rtl="0">
              <a:lnSpc>
                <a:spcPct val="90000"/>
              </a:lnSpc>
              <a:spcBef>
                <a:spcPts val="1000"/>
              </a:spcBef>
              <a:spcAft>
                <a:spcPts val="0"/>
              </a:spcAft>
              <a:buSzPts val="1700"/>
              <a:buChar char="•"/>
            </a:pPr>
            <a:r>
              <a:rPr lang="fr-FR" sz="2200" dirty="0"/>
              <a:t>Pour plus d’information sur la réalisation d’une évaluation des risques, voir : </a:t>
            </a:r>
            <a:r>
              <a:rPr lang="fr-FR" u="sng" dirty="0">
                <a:solidFill>
                  <a:srgbClr val="009AC9"/>
                </a:solidFill>
                <a:hlinkClick r:id="rId6"/>
              </a:rPr>
              <a:t>Risk assessment and management of exposure of health care workers in the context of COVID-19: Interim guidance, 19 March 2020</a:t>
            </a:r>
            <a:r>
              <a:rPr lang="fr-FR" u="sng" dirty="0">
                <a:solidFill>
                  <a:srgbClr val="009AC9"/>
                </a:solidFill>
              </a:rPr>
              <a:t>, and 9 September 2020 </a:t>
            </a:r>
            <a:r>
              <a:rPr lang="fr-FR" dirty="0"/>
              <a:t>et </a:t>
            </a:r>
            <a:r>
              <a:rPr lang="fr-FR" u="sng" dirty="0">
                <a:solidFill>
                  <a:schemeClr val="hlink"/>
                </a:solidFill>
                <a:hlinkClick r:id="rId7">
                  <a:extLst>
                    <a:ext uri="{A12FA001-AC4F-418D-AE19-62706E023703}">
                      <ahyp:hlinkClr xmlns:ahyp="http://schemas.microsoft.com/office/drawing/2018/hyperlinkcolor" val="tx"/>
                    </a:ext>
                  </a:extLst>
                </a:hlinkClick>
              </a:rPr>
              <a:t>Orientations sur la sécurité biologique en laboratoire en rapport avec la maladie à coronavirus 2019 (</a:t>
            </a:r>
            <a:r>
              <a:rPr lang="en-US" u="sng" dirty="0">
                <a:solidFill>
                  <a:schemeClr val="hlink"/>
                </a:solidFill>
                <a:hlinkClick r:id="rId7">
                  <a:extLst>
                    <a:ext uri="{A12FA001-AC4F-418D-AE19-62706E023703}">
                      <ahyp:hlinkClr xmlns:ahyp="http://schemas.microsoft.com/office/drawing/2018/hyperlinkcolor" val="tx"/>
                    </a:ext>
                  </a:extLst>
                </a:hlinkClick>
              </a:rPr>
              <a:t>‎</a:t>
            </a:r>
            <a:r>
              <a:rPr lang="fr-FR" u="sng" dirty="0">
                <a:solidFill>
                  <a:schemeClr val="hlink"/>
                </a:solidFill>
                <a:hlinkClick r:id="rId7">
                  <a:extLst>
                    <a:ext uri="{A12FA001-AC4F-418D-AE19-62706E023703}">
                      <ahyp:hlinkClr xmlns:ahyp="http://schemas.microsoft.com/office/drawing/2018/hyperlinkcolor" val="tx"/>
                    </a:ext>
                  </a:extLst>
                </a:hlinkClick>
              </a:rPr>
              <a:t>COVID-19)</a:t>
            </a:r>
            <a:r>
              <a:rPr lang="en-US" u="sng" dirty="0">
                <a:solidFill>
                  <a:schemeClr val="hlink"/>
                </a:solidFill>
                <a:hlinkClick r:id="rId7">
                  <a:extLst>
                    <a:ext uri="{A12FA001-AC4F-418D-AE19-62706E023703}">
                      <ahyp:hlinkClr xmlns:ahyp="http://schemas.microsoft.com/office/drawing/2018/hyperlinkcolor" val="tx"/>
                    </a:ext>
                  </a:extLst>
                </a:hlinkClick>
              </a:rPr>
              <a:t>‎</a:t>
            </a:r>
            <a:r>
              <a:rPr lang="fr-FR" u="sng" dirty="0">
                <a:solidFill>
                  <a:schemeClr val="hlink"/>
                </a:solidFill>
                <a:hlinkClick r:id="rId7">
                  <a:extLst>
                    <a:ext uri="{A12FA001-AC4F-418D-AE19-62706E023703}">
                      <ahyp:hlinkClr xmlns:ahyp="http://schemas.microsoft.com/office/drawing/2018/hyperlinkcolor" val="tx"/>
                    </a:ext>
                  </a:extLst>
                </a:hlinkClick>
              </a:rPr>
              <a:t> : orientations provisoires, 28 janvier 2021</a:t>
            </a:r>
            <a:endParaRPr lang="fr-FR" dirty="0">
              <a:solidFill>
                <a:schemeClr val="hlink"/>
              </a:solidFill>
            </a:endParaRPr>
          </a:p>
          <a:p>
            <a:pPr marL="342900" lvl="0" indent="-215900" algn="l" rtl="0">
              <a:lnSpc>
                <a:spcPct val="90000"/>
              </a:lnSpc>
              <a:spcBef>
                <a:spcPts val="1000"/>
              </a:spcBef>
              <a:spcAft>
                <a:spcPts val="0"/>
              </a:spcAft>
              <a:buSzPts val="1700"/>
              <a:buNone/>
            </a:pPr>
            <a:endParaRPr lang="fr-FR" sz="2200" dirty="0"/>
          </a:p>
          <a:p>
            <a:pPr marL="228600" lvl="0" indent="-101600" algn="l" rtl="0">
              <a:lnSpc>
                <a:spcPct val="90000"/>
              </a:lnSpc>
              <a:spcBef>
                <a:spcPts val="1000"/>
              </a:spcBef>
              <a:spcAft>
                <a:spcPts val="0"/>
              </a:spcAft>
              <a:buClr>
                <a:schemeClr val="accent1"/>
              </a:buClr>
              <a:buSzPts val="1700"/>
              <a:buNone/>
            </a:pPr>
            <a:endParaRPr lang="fr-FR" sz="2200" dirty="0"/>
          </a:p>
          <a:p>
            <a:pPr marL="228600" lvl="0" indent="-101600" algn="l" rtl="0">
              <a:lnSpc>
                <a:spcPct val="90000"/>
              </a:lnSpc>
              <a:spcBef>
                <a:spcPts val="1000"/>
              </a:spcBef>
              <a:spcAft>
                <a:spcPts val="0"/>
              </a:spcAft>
              <a:buClr>
                <a:schemeClr val="accent1"/>
              </a:buClr>
              <a:buSzPts val="1700"/>
              <a:buNone/>
            </a:pPr>
            <a:endParaRPr lang="fr-FR" sz="2200" dirty="0"/>
          </a:p>
        </p:txBody>
      </p:sp>
      <p:sp>
        <p:nvSpPr>
          <p:cNvPr id="148" name="Google Shape;148;p7"/>
          <p:cNvSpPr txBox="1">
            <a:spLocks noGrp="1"/>
          </p:cNvSpPr>
          <p:nvPr>
            <p:ph type="sldNum" idx="12"/>
            <p:custDataLst>
              <p:tags r:id="rId3"/>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8</a:t>
            </a:fld>
            <a:endParaRPr lang="fr-FR" sz="1000"/>
          </a:p>
        </p:txBody>
      </p:sp>
      <p:sp>
        <p:nvSpPr>
          <p:cNvPr id="2" name="Footer Placeholder 3">
            <a:extLst>
              <a:ext uri="{FF2B5EF4-FFF2-40B4-BE49-F238E27FC236}">
                <a16:creationId xmlns:a16="http://schemas.microsoft.com/office/drawing/2014/main" id="{DBF08D08-C973-83C5-AD8A-1033812E7209}"/>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199" y="703696"/>
            <a:ext cx="10515600" cy="942814"/>
          </a:xfrm>
        </p:spPr>
        <p:txBody>
          <a:bodyPr rtlCol="0"/>
          <a:lstStyle/>
          <a:p>
            <a:pPr rtl="0"/>
            <a:r>
              <a:rPr lang="fr" dirty="0"/>
              <a:t>Niveau de risque associé aux procédures de TDR–</a:t>
            </a:r>
            <a:r>
              <a:rPr lang="en-US" dirty="0"/>
              <a:t>Ag </a:t>
            </a:r>
            <a:r>
              <a:rPr lang="fr" dirty="0"/>
              <a:t>du SARS-CoV-2</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rtlCol="0"/>
          <a:lstStyle/>
          <a:p>
            <a:pPr rtl="0"/>
            <a:endParaRPr lang="en-US" dirty="0"/>
          </a:p>
          <a:p>
            <a:pPr rtl="0"/>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0"/>
          <a:lstStyle/>
          <a:p>
            <a:pPr rtl="0"/>
            <a:fld id="{42D34DE6-22C6-0E40-B20E-F2D718CBADB2}" type="slidenum">
              <a:rPr lang="en-GB" smtClean="0"/>
              <a:pPr rtl="0"/>
              <a:t>9</a:t>
            </a:fld>
            <a:endParaRPr lang="en-GB" sz="1000" dirty="0"/>
          </a:p>
        </p:txBody>
      </p:sp>
      <p:graphicFrame>
        <p:nvGraphicFramePr>
          <p:cNvPr id="7" name="Table 6">
            <a:extLst>
              <a:ext uri="{FF2B5EF4-FFF2-40B4-BE49-F238E27FC236}">
                <a16:creationId xmlns:a16="http://schemas.microsoft.com/office/drawing/2014/main" id="{654F0344-7585-774F-88F6-BD25B258DF67}"/>
              </a:ext>
            </a:extLst>
          </p:cNvPr>
          <p:cNvGraphicFramePr>
            <a:graphicFrameLocks noGrp="1"/>
          </p:cNvGraphicFramePr>
          <p:nvPr>
            <p:extLst>
              <p:ext uri="{D42A27DB-BD31-4B8C-83A1-F6EECF244321}">
                <p14:modId xmlns:p14="http://schemas.microsoft.com/office/powerpoint/2010/main" val="3621588431"/>
              </p:ext>
            </p:extLst>
          </p:nvPr>
        </p:nvGraphicFramePr>
        <p:xfrm>
          <a:off x="838199" y="2250754"/>
          <a:ext cx="9506804" cy="2065020"/>
        </p:xfrm>
        <a:graphic>
          <a:graphicData uri="http://schemas.openxmlformats.org/drawingml/2006/table">
            <a:tbl>
              <a:tblPr firstRow="1" firstCol="1" bandRow="1">
                <a:tableStyleId>{5940675A-B579-460E-94D1-54222C63F5DA}</a:tableStyleId>
              </a:tblPr>
              <a:tblGrid>
                <a:gridCol w="4150712">
                  <a:extLst>
                    <a:ext uri="{9D8B030D-6E8A-4147-A177-3AD203B41FA5}">
                      <a16:colId xmlns:a16="http://schemas.microsoft.com/office/drawing/2014/main" val="3109221945"/>
                    </a:ext>
                  </a:extLst>
                </a:gridCol>
                <a:gridCol w="2678046">
                  <a:extLst>
                    <a:ext uri="{9D8B030D-6E8A-4147-A177-3AD203B41FA5}">
                      <a16:colId xmlns:a16="http://schemas.microsoft.com/office/drawing/2014/main" val="2188643014"/>
                    </a:ext>
                  </a:extLst>
                </a:gridCol>
                <a:gridCol w="2678046">
                  <a:extLst>
                    <a:ext uri="{9D8B030D-6E8A-4147-A177-3AD203B41FA5}">
                      <a16:colId xmlns:a16="http://schemas.microsoft.com/office/drawing/2014/main" val="2811185890"/>
                    </a:ext>
                  </a:extLst>
                </a:gridCol>
              </a:tblGrid>
              <a:tr h="286421">
                <a:tc>
                  <a:txBody>
                    <a:bodyPr/>
                    <a:lstStyle/>
                    <a:p>
                      <a:pPr algn="l" rtl="0">
                        <a:spcAft>
                          <a:spcPts val="0"/>
                        </a:spcAft>
                      </a:pPr>
                      <a:r>
                        <a:rPr lang="fr" sz="2000" b="1">
                          <a:solidFill>
                            <a:srgbClr val="FFFFFF"/>
                          </a:solidFill>
                          <a:effectLst/>
                          <a:latin typeface="+mj-lt"/>
                        </a:rPr>
                        <a:t>Procédure</a:t>
                      </a:r>
                      <a:endParaRPr lang="en-ZA" sz="2000" b="1" dirty="0">
                        <a:solidFill>
                          <a:srgbClr val="FFFFFF"/>
                        </a:solidFill>
                        <a:effectLst/>
                        <a:latin typeface="+mj-lt"/>
                        <a:ea typeface="Times New Roman" panose="02020603050405020304" pitchFamily="18" charset="0"/>
                        <a:cs typeface="Times New Roman" panose="02020603050405020304" pitchFamily="18" charset="0"/>
                      </a:endParaRPr>
                    </a:p>
                  </a:txBody>
                  <a:tcPr marL="51435" marR="51435" marT="0" marB="0" anchor="ctr">
                    <a:solidFill>
                      <a:srgbClr val="009AC9"/>
                    </a:solidFill>
                  </a:tcPr>
                </a:tc>
                <a:tc>
                  <a:txBody>
                    <a:bodyPr/>
                    <a:lstStyle/>
                    <a:p>
                      <a:pPr algn="l" rtl="0">
                        <a:spcAft>
                          <a:spcPts val="0"/>
                        </a:spcAft>
                      </a:pPr>
                      <a:r>
                        <a:rPr lang="fr" sz="2000" b="1">
                          <a:solidFill>
                            <a:srgbClr val="FFFFFF"/>
                          </a:solidFill>
                          <a:effectLst/>
                          <a:latin typeface="+mj-lt"/>
                          <a:ea typeface="Times New Roman" panose="02020603050405020304" pitchFamily="18" charset="0"/>
                          <a:cs typeface="Times New Roman"/>
                        </a:rPr>
                        <a:t>Risque initial *</a:t>
                      </a:r>
                    </a:p>
                  </a:txBody>
                  <a:tcPr marL="51435" marR="51435" marT="0" marB="0" anchor="ctr">
                    <a:solidFill>
                      <a:srgbClr val="009AC9"/>
                    </a:solidFill>
                  </a:tcPr>
                </a:tc>
                <a:tc>
                  <a:txBody>
                    <a:bodyPr/>
                    <a:lstStyle/>
                    <a:p>
                      <a:pPr algn="l" rtl="0">
                        <a:spcAft>
                          <a:spcPts val="0"/>
                        </a:spcAft>
                      </a:pPr>
                      <a:r>
                        <a:rPr lang="fr" sz="2000" b="1">
                          <a:solidFill>
                            <a:srgbClr val="FFFFFF"/>
                          </a:solidFill>
                          <a:effectLst/>
                          <a:latin typeface="+mj-lt"/>
                          <a:ea typeface="Times New Roman" panose="02020603050405020304" pitchFamily="18" charset="0"/>
                          <a:cs typeface="Times New Roman" panose="02020603050405020304" pitchFamily="18" charset="0"/>
                        </a:rPr>
                        <a:t>Risque résiduel**</a:t>
                      </a:r>
                    </a:p>
                  </a:txBody>
                  <a:tcPr marL="51435" marR="51435" marT="0" marB="0" anchor="ctr">
                    <a:solidFill>
                      <a:srgbClr val="009AC9"/>
                    </a:solidFill>
                  </a:tcPr>
                </a:tc>
                <a:extLst>
                  <a:ext uri="{0D108BD9-81ED-4DB2-BD59-A6C34878D82A}">
                    <a16:rowId xmlns:a16="http://schemas.microsoft.com/office/drawing/2014/main" val="2533272626"/>
                  </a:ext>
                </a:extLst>
              </a:tr>
              <a:tr h="800100">
                <a:tc>
                  <a:txBody>
                    <a:bodyPr/>
                    <a:lstStyle/>
                    <a:p>
                      <a:pPr algn="l" rtl="0">
                        <a:lnSpc>
                          <a:spcPct val="100000"/>
                        </a:lnSpc>
                        <a:spcBef>
                          <a:spcPts val="0"/>
                        </a:spcBef>
                        <a:spcAft>
                          <a:spcPts val="0"/>
                        </a:spcAft>
                      </a:pPr>
                      <a:r>
                        <a:rPr lang="fr" sz="2000">
                          <a:effectLst/>
                          <a:latin typeface="+mj-lt"/>
                        </a:rPr>
                        <a:t>Prélèvement de l’échantillon</a:t>
                      </a:r>
                      <a:endParaRPr lang="en-ZA" sz="2000" dirty="0">
                        <a:effectLst/>
                        <a:latin typeface="+mj-lt"/>
                        <a:ea typeface="Times New Roman" panose="02020603050405020304" pitchFamily="18" charset="0"/>
                        <a:cs typeface="Times New Roman" panose="02020603050405020304" pitchFamily="18" charset="0"/>
                      </a:endParaRPr>
                    </a:p>
                  </a:txBody>
                  <a:tcPr marL="51435" marR="51435" marT="0" marB="0"/>
                </a:tc>
                <a:tc>
                  <a:txBody>
                    <a:bodyPr/>
                    <a:lstStyle/>
                    <a:p>
                      <a:pPr marL="0" lvl="0" indent="0" algn="l" rtl="0">
                        <a:lnSpc>
                          <a:spcPct val="100000"/>
                        </a:lnSpc>
                        <a:spcBef>
                          <a:spcPts val="0"/>
                        </a:spcBef>
                        <a:spcAft>
                          <a:spcPts val="0"/>
                        </a:spcAft>
                        <a:buFont typeface="Symbol" pitchFamily="2" charset="2"/>
                        <a:buNone/>
                      </a:pPr>
                      <a:r>
                        <a:rPr lang="fr" sz="2000">
                          <a:effectLst/>
                          <a:latin typeface="+mj-lt"/>
                        </a:rPr>
                        <a:t>De modéré à élevé</a:t>
                      </a:r>
                    </a:p>
                  </a:txBody>
                  <a:tcPr marL="51435" marR="51435" marT="0" marB="0"/>
                </a:tc>
                <a:tc>
                  <a:txBody>
                    <a:bodyPr/>
                    <a:lstStyle/>
                    <a:p>
                      <a:pPr marL="0" lvl="0" indent="0" algn="l" rtl="0">
                        <a:lnSpc>
                          <a:spcPct val="100000"/>
                        </a:lnSpc>
                        <a:spcBef>
                          <a:spcPts val="0"/>
                        </a:spcBef>
                        <a:spcAft>
                          <a:spcPts val="0"/>
                        </a:spcAft>
                        <a:buFont typeface="Symbol" pitchFamily="2" charset="2"/>
                        <a:buNone/>
                      </a:pPr>
                      <a:r>
                        <a:rPr lang="fr" sz="2000">
                          <a:effectLst/>
                          <a:latin typeface="+mj-lt"/>
                        </a:rPr>
                        <a:t>De faible à modéré</a:t>
                      </a:r>
                      <a:endParaRPr lang="en-US" sz="2000" dirty="0">
                        <a:effectLst/>
                        <a:latin typeface="+mj-lt"/>
                      </a:endParaRPr>
                    </a:p>
                  </a:txBody>
                  <a:tcPr marL="51435" marR="51435" marT="0" marB="0"/>
                </a:tc>
                <a:extLst>
                  <a:ext uri="{0D108BD9-81ED-4DB2-BD59-A6C34878D82A}">
                    <a16:rowId xmlns:a16="http://schemas.microsoft.com/office/drawing/2014/main" val="1398063701"/>
                  </a:ext>
                </a:extLst>
              </a:tr>
              <a:tr h="480060">
                <a:tc>
                  <a:txBody>
                    <a:bodyPr/>
                    <a:lstStyle/>
                    <a:p>
                      <a:pPr algn="l" rtl="0">
                        <a:lnSpc>
                          <a:spcPct val="100000"/>
                        </a:lnSpc>
                        <a:spcBef>
                          <a:spcPts val="0"/>
                        </a:spcBef>
                        <a:spcAft>
                          <a:spcPts val="0"/>
                        </a:spcAft>
                      </a:pPr>
                      <a:r>
                        <a:rPr lang="fr" sz="2000">
                          <a:effectLst/>
                          <a:latin typeface="+mj-lt"/>
                        </a:rPr>
                        <a:t>Réception et recueil de l’échantillon</a:t>
                      </a:r>
                      <a:endParaRPr lang="en-ZA" sz="2000" dirty="0">
                        <a:effectLst/>
                        <a:latin typeface="+mj-lt"/>
                        <a:ea typeface="Times New Roman" panose="02020603050405020304" pitchFamily="18" charset="0"/>
                        <a:cs typeface="Times New Roman" panose="02020603050405020304" pitchFamily="18" charset="0"/>
                      </a:endParaRPr>
                    </a:p>
                  </a:txBody>
                  <a:tcPr marL="51435" marR="51435" marT="0" marB="0"/>
                </a:tc>
                <a:tc>
                  <a:txBody>
                    <a:bodyPr/>
                    <a:lstStyle/>
                    <a:p>
                      <a:pPr algn="l" rtl="0">
                        <a:lnSpc>
                          <a:spcPct val="100000"/>
                        </a:lnSpc>
                        <a:spcBef>
                          <a:spcPts val="0"/>
                        </a:spcBef>
                        <a:spcAft>
                          <a:spcPts val="0"/>
                        </a:spcAft>
                      </a:pPr>
                      <a:r>
                        <a:rPr lang="fr" sz="2000">
                          <a:effectLst/>
                          <a:latin typeface="+mj-lt"/>
                          <a:ea typeface="Times New Roman" panose="02020603050405020304" pitchFamily="18" charset="0"/>
                          <a:cs typeface="Times New Roman" panose="02020603050405020304" pitchFamily="18" charset="0"/>
                        </a:rPr>
                        <a:t>Faible</a:t>
                      </a:r>
                    </a:p>
                  </a:txBody>
                  <a:tcPr marL="51435" marR="51435" marT="0" marB="0"/>
                </a:tc>
                <a:tc>
                  <a:txBody>
                    <a:bodyPr/>
                    <a:lstStyle/>
                    <a:p>
                      <a:pPr algn="l" rtl="0">
                        <a:lnSpc>
                          <a:spcPct val="100000"/>
                        </a:lnSpc>
                        <a:spcBef>
                          <a:spcPts val="0"/>
                        </a:spcBef>
                        <a:spcAft>
                          <a:spcPts val="0"/>
                        </a:spcAft>
                      </a:pPr>
                      <a:r>
                        <a:rPr lang="fr" sz="2000">
                          <a:effectLst/>
                          <a:latin typeface="+mj-lt"/>
                          <a:ea typeface="Times New Roman" panose="02020603050405020304" pitchFamily="18" charset="0"/>
                          <a:cs typeface="Times New Roman" panose="02020603050405020304" pitchFamily="18" charset="0"/>
                        </a:rPr>
                        <a:t>Faible</a:t>
                      </a:r>
                    </a:p>
                  </a:txBody>
                  <a:tcPr marL="51435" marR="51435" marT="0" marB="0"/>
                </a:tc>
                <a:extLst>
                  <a:ext uri="{0D108BD9-81ED-4DB2-BD59-A6C34878D82A}">
                    <a16:rowId xmlns:a16="http://schemas.microsoft.com/office/drawing/2014/main" val="1796594543"/>
                  </a:ext>
                </a:extLst>
              </a:tr>
              <a:tr h="480060">
                <a:tc>
                  <a:txBody>
                    <a:bodyPr/>
                    <a:lstStyle/>
                    <a:p>
                      <a:pPr algn="l" rtl="0">
                        <a:lnSpc>
                          <a:spcPct val="100000"/>
                        </a:lnSpc>
                        <a:spcBef>
                          <a:spcPts val="0"/>
                        </a:spcBef>
                        <a:spcAft>
                          <a:spcPts val="0"/>
                        </a:spcAft>
                      </a:pPr>
                      <a:r>
                        <a:rPr lang="fr" sz="2000" dirty="0">
                          <a:effectLst/>
                          <a:latin typeface="+mj-lt"/>
                        </a:rPr>
                        <a:t>TDR-</a:t>
                      </a:r>
                      <a:r>
                        <a:rPr lang="en-US" sz="2000" dirty="0">
                          <a:effectLst/>
                          <a:latin typeface="+mj-lt"/>
                        </a:rPr>
                        <a:t>Ag</a:t>
                      </a:r>
                      <a:r>
                        <a:rPr lang="fr" sz="2000" dirty="0">
                          <a:effectLst/>
                          <a:latin typeface="+mj-lt"/>
                        </a:rPr>
                        <a:t> du SA</a:t>
                      </a:r>
                      <a:r>
                        <a:rPr lang="en-US" sz="2000" dirty="0">
                          <a:effectLst/>
                          <a:latin typeface="+mj-lt"/>
                        </a:rPr>
                        <a:t>R</a:t>
                      </a:r>
                      <a:r>
                        <a:rPr lang="fr" sz="2000" dirty="0">
                          <a:effectLst/>
                          <a:latin typeface="+mj-lt"/>
                        </a:rPr>
                        <a:t>S-CoV-2</a:t>
                      </a:r>
                      <a:endParaRPr lang="en-ZA" sz="2000" dirty="0">
                        <a:effectLst/>
                        <a:latin typeface="+mj-lt"/>
                        <a:ea typeface="Times New Roman" panose="02020603050405020304" pitchFamily="18" charset="0"/>
                        <a:cs typeface="Times New Roman" panose="02020603050405020304" pitchFamily="18" charset="0"/>
                      </a:endParaRPr>
                    </a:p>
                  </a:txBody>
                  <a:tcPr marL="51435" marR="51435" marT="0" marB="0"/>
                </a:tc>
                <a:tc>
                  <a:txBody>
                    <a:bodyPr/>
                    <a:lstStyle/>
                    <a:p>
                      <a:pPr algn="l" rtl="0">
                        <a:lnSpc>
                          <a:spcPct val="100000"/>
                        </a:lnSpc>
                        <a:spcBef>
                          <a:spcPts val="0"/>
                        </a:spcBef>
                        <a:spcAft>
                          <a:spcPts val="0"/>
                        </a:spcAft>
                      </a:pPr>
                      <a:r>
                        <a:rPr lang="fr" sz="2000">
                          <a:effectLst/>
                          <a:latin typeface="+mj-lt"/>
                          <a:ea typeface="Times New Roman" panose="02020603050405020304" pitchFamily="18" charset="0"/>
                          <a:cs typeface="Times New Roman" panose="02020603050405020304" pitchFamily="18" charset="0"/>
                        </a:rPr>
                        <a:t>Faible</a:t>
                      </a:r>
                    </a:p>
                  </a:txBody>
                  <a:tcPr marL="51435" marR="51435" marT="0" marB="0"/>
                </a:tc>
                <a:tc>
                  <a:txBody>
                    <a:bodyPr/>
                    <a:lstStyle/>
                    <a:p>
                      <a:pPr algn="l" rtl="0">
                        <a:lnSpc>
                          <a:spcPct val="100000"/>
                        </a:lnSpc>
                        <a:spcBef>
                          <a:spcPts val="0"/>
                        </a:spcBef>
                        <a:spcAft>
                          <a:spcPts val="0"/>
                        </a:spcAft>
                      </a:pPr>
                      <a:r>
                        <a:rPr lang="fr" sz="2000" dirty="0">
                          <a:effectLst/>
                          <a:latin typeface="+mj-lt"/>
                          <a:ea typeface="Times New Roman" panose="02020603050405020304" pitchFamily="18" charset="0"/>
                          <a:cs typeface="Times New Roman" panose="02020603050405020304" pitchFamily="18" charset="0"/>
                        </a:rPr>
                        <a:t>Faible</a:t>
                      </a:r>
                    </a:p>
                  </a:txBody>
                  <a:tcPr marL="51435" marR="51435" marT="0" marB="0"/>
                </a:tc>
                <a:extLst>
                  <a:ext uri="{0D108BD9-81ED-4DB2-BD59-A6C34878D82A}">
                    <a16:rowId xmlns:a16="http://schemas.microsoft.com/office/drawing/2014/main" val="1858647977"/>
                  </a:ext>
                </a:extLst>
              </a:tr>
            </a:tbl>
          </a:graphicData>
        </a:graphic>
      </p:graphicFrame>
      <p:sp>
        <p:nvSpPr>
          <p:cNvPr id="8" name="TextBox 7">
            <a:extLst>
              <a:ext uri="{FF2B5EF4-FFF2-40B4-BE49-F238E27FC236}">
                <a16:creationId xmlns:a16="http://schemas.microsoft.com/office/drawing/2014/main" id="{BEF8C965-D66C-4D04-925F-2261B56D3980}"/>
              </a:ext>
            </a:extLst>
          </p:cNvPr>
          <p:cNvSpPr txBox="1"/>
          <p:nvPr/>
        </p:nvSpPr>
        <p:spPr>
          <a:xfrm>
            <a:off x="755315" y="4874396"/>
            <a:ext cx="10681368" cy="553998"/>
          </a:xfrm>
          <a:prstGeom prst="rect">
            <a:avLst/>
          </a:prstGeom>
          <a:noFill/>
        </p:spPr>
        <p:txBody>
          <a:bodyPr wrap="square" lIns="91440" tIns="45720" rIns="91440" bIns="45720" rtlCol="0" anchor="t">
            <a:spAutoFit/>
          </a:bodyPr>
          <a:lstStyle/>
          <a:p>
            <a:pPr rtl="0"/>
            <a:r>
              <a:rPr lang="fr" sz="1500" dirty="0"/>
              <a:t>* Risque initial : risque avant </a:t>
            </a:r>
            <a:r>
              <a:rPr lang="fr" sz="1500" dirty="0">
                <a:ea typeface="+mn-lt"/>
                <a:cs typeface="+mn-lt"/>
              </a:rPr>
              <a:t>la prise de toute mesure de précaution particulière (par exemple, ventilation, EPI)</a:t>
            </a:r>
            <a:endParaRPr lang="en-GB" sz="1500" dirty="0">
              <a:ea typeface="+mn-lt"/>
              <a:cs typeface="+mn-lt"/>
            </a:endParaRPr>
          </a:p>
          <a:p>
            <a:pPr rtl="0"/>
            <a:r>
              <a:rPr lang="fr" sz="1500" dirty="0"/>
              <a:t>** Risque résiduel : risque subsistant après la prise de mesures de précaution élémentaires (par exemple, ventilation, EPI)</a:t>
            </a:r>
            <a:endParaRPr lang="en-ZA" sz="1500" dirty="0"/>
          </a:p>
        </p:txBody>
      </p:sp>
      <p:sp>
        <p:nvSpPr>
          <p:cNvPr id="4" name="Footer Placeholder 3">
            <a:extLst>
              <a:ext uri="{FF2B5EF4-FFF2-40B4-BE49-F238E27FC236}">
                <a16:creationId xmlns:a16="http://schemas.microsoft.com/office/drawing/2014/main" id="{80AEB09F-5C7D-C7F0-7834-1C51610B658E}"/>
              </a:ext>
            </a:extLst>
          </p:cNvPr>
          <p:cNvSpPr>
            <a:spLocks noGrp="1"/>
          </p:cNvSpPr>
          <p:nvPr>
            <p:ph type="ftr" sz="quarter" idx="11"/>
          </p:nvPr>
        </p:nvSpPr>
        <p:spPr>
          <a:xfrm>
            <a:off x="838200" y="6356350"/>
            <a:ext cx="9903372" cy="501650"/>
          </a:xfrm>
        </p:spPr>
        <p:txBody>
          <a:bodyPr rtlCol="0"/>
          <a:lstStyle/>
          <a:p>
            <a:r>
              <a:rPr lang="fr" dirty="0"/>
              <a:t>Atelier de formation sur le</a:t>
            </a:r>
            <a:r>
              <a:rPr lang="en-US" dirty="0"/>
              <a:t>s</a:t>
            </a:r>
            <a:r>
              <a:rPr lang="fr" dirty="0"/>
              <a:t> test</a:t>
            </a:r>
            <a:r>
              <a:rPr lang="en-US" dirty="0"/>
              <a:t>s </a:t>
            </a:r>
            <a:r>
              <a:rPr lang="fr" dirty="0"/>
              <a:t>de diagnostic rapide </a:t>
            </a:r>
            <a:r>
              <a:rPr lang="en-US" dirty="0"/>
              <a:t>des </a:t>
            </a:r>
            <a:r>
              <a:rPr lang="en-US" dirty="0" err="1"/>
              <a:t>antigènes</a:t>
            </a:r>
            <a:r>
              <a:rPr lang="en-US" dirty="0"/>
              <a:t> du S</a:t>
            </a:r>
            <a:r>
              <a:rPr lang="fr" dirty="0"/>
              <a:t>A</a:t>
            </a:r>
            <a:r>
              <a:rPr lang="en-US" dirty="0"/>
              <a:t>R</a:t>
            </a:r>
            <a:r>
              <a:rPr lang="fr" dirty="0"/>
              <a:t>S-CoV-2 – v3.0 | Mesures de sécurité p</a:t>
            </a:r>
            <a:r>
              <a:rPr lang="en-US" dirty="0"/>
              <a:t>our</a:t>
            </a:r>
            <a:r>
              <a:rPr lang="fr" dirty="0"/>
              <a:t> la réalisation des TDR-</a:t>
            </a:r>
            <a:r>
              <a:rPr lang="en-US" dirty="0"/>
              <a:t>Ag d</a:t>
            </a:r>
            <a:r>
              <a:rPr lang="fr" dirty="0"/>
              <a:t>u SA</a:t>
            </a:r>
            <a:r>
              <a:rPr lang="en-US" dirty="0"/>
              <a:t>R</a:t>
            </a:r>
            <a:r>
              <a:rPr lang="fr" dirty="0"/>
              <a:t>S-CoV-2</a:t>
            </a:r>
          </a:p>
        </p:txBody>
      </p:sp>
    </p:spTree>
    <p:extLst>
      <p:ext uri="{BB962C8B-B14F-4D97-AF65-F5344CB8AC3E}">
        <p14:creationId xmlns:p14="http://schemas.microsoft.com/office/powerpoint/2010/main" val="1921359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7"/>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5"/>
</p:tagLst>
</file>

<file path=ppt/tags/tag31.xml><?xml version="1.0" encoding="utf-8"?>
<p:tagLst xmlns:a="http://schemas.openxmlformats.org/drawingml/2006/main" xmlns:r="http://schemas.openxmlformats.org/officeDocument/2006/relationships" xmlns:p="http://schemas.openxmlformats.org/presentationml/2006/main">
  <p:tag name="NUM" val="6"/>
</p:tagLst>
</file>

<file path=ppt/tags/tag32.xml><?xml version="1.0" encoding="utf-8"?>
<p:tagLst xmlns:a="http://schemas.openxmlformats.org/drawingml/2006/main" xmlns:r="http://schemas.openxmlformats.org/officeDocument/2006/relationships" xmlns:p="http://schemas.openxmlformats.org/presentationml/2006/main">
  <p:tag name="NUM" val="7"/>
</p:tagLst>
</file>

<file path=ppt/tags/tag33.xml><?xml version="1.0" encoding="utf-8"?>
<p:tagLst xmlns:a="http://schemas.openxmlformats.org/drawingml/2006/main" xmlns:r="http://schemas.openxmlformats.org/officeDocument/2006/relationships" xmlns:p="http://schemas.openxmlformats.org/presentationml/2006/main">
  <p:tag name="NUM" val="9"/>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5"/>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3"/>
</p:tagLst>
</file>

<file path=ppt/tags/tag41.xml><?xml version="1.0" encoding="utf-8"?>
<p:tagLst xmlns:a="http://schemas.openxmlformats.org/drawingml/2006/main" xmlns:r="http://schemas.openxmlformats.org/officeDocument/2006/relationships" xmlns:p="http://schemas.openxmlformats.org/presentationml/2006/main">
  <p:tag name="NUM" val="5"/>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NUM" val="5"/>
</p:tagLst>
</file>

<file path=ppt/tags/tag47.xml><?xml version="1.0" encoding="utf-8"?>
<p:tagLst xmlns:a="http://schemas.openxmlformats.org/drawingml/2006/main" xmlns:r="http://schemas.openxmlformats.org/officeDocument/2006/relationships" xmlns:p="http://schemas.openxmlformats.org/presentationml/2006/main">
  <p:tag name="NUM" val="7"/>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4"/>
</p:tagLst>
</file>

<file path=ppt/tags/tag52.xml><?xml version="1.0" encoding="utf-8"?>
<p:tagLst xmlns:a="http://schemas.openxmlformats.org/drawingml/2006/main" xmlns:r="http://schemas.openxmlformats.org/officeDocument/2006/relationships" xmlns:p="http://schemas.openxmlformats.org/presentationml/2006/main">
  <p:tag name="NUM" val="6"/>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3"/>
</p:tagLst>
</file>

<file path=ppt/tags/tag56.xml><?xml version="1.0" encoding="utf-8"?>
<p:tagLst xmlns:a="http://schemas.openxmlformats.org/drawingml/2006/main" xmlns:r="http://schemas.openxmlformats.org/officeDocument/2006/relationships" xmlns:p="http://schemas.openxmlformats.org/presentationml/2006/main">
  <p:tag name="NUM" val="5"/>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60.xml><?xml version="1.0" encoding="utf-8"?>
<p:tagLst xmlns:a="http://schemas.openxmlformats.org/drawingml/2006/main" xmlns:r="http://schemas.openxmlformats.org/officeDocument/2006/relationships" xmlns:p="http://schemas.openxmlformats.org/presentationml/2006/main">
  <p:tag name="NUM" val="5"/>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4"/>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NUM" val="3"/>
</p:tagLst>
</file>

<file path=ppt/tags/tag67.xml><?xml version="1.0" encoding="utf-8"?>
<p:tagLst xmlns:a="http://schemas.openxmlformats.org/drawingml/2006/main" xmlns:r="http://schemas.openxmlformats.org/officeDocument/2006/relationships" xmlns:p="http://schemas.openxmlformats.org/presentationml/2006/main">
  <p:tag name="NUM" val="5"/>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70.xml><?xml version="1.0" encoding="utf-8"?>
<p:tagLst xmlns:a="http://schemas.openxmlformats.org/drawingml/2006/main" xmlns:r="http://schemas.openxmlformats.org/officeDocument/2006/relationships" xmlns:p="http://schemas.openxmlformats.org/presentationml/2006/main">
  <p:tag name="NUM" val="3"/>
</p:tagLst>
</file>

<file path=ppt/tags/tag71.xml><?xml version="1.0" encoding="utf-8"?>
<p:tagLst xmlns:a="http://schemas.openxmlformats.org/drawingml/2006/main" xmlns:r="http://schemas.openxmlformats.org/officeDocument/2006/relationships" xmlns:p="http://schemas.openxmlformats.org/presentationml/2006/main">
  <p:tag name="NUM" val="5"/>
</p:tagLst>
</file>

<file path=ppt/tags/tag72.xml><?xml version="1.0" encoding="utf-8"?>
<p:tagLst xmlns:a="http://schemas.openxmlformats.org/drawingml/2006/main" xmlns:r="http://schemas.openxmlformats.org/officeDocument/2006/relationships" xmlns:p="http://schemas.openxmlformats.org/presentationml/2006/main">
  <p:tag name="NUM" val="6"/>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4"/>
</p:tagLst>
</file>

<file path=ppt/tags/tag77.xml><?xml version="1.0" encoding="utf-8"?>
<p:tagLst xmlns:a="http://schemas.openxmlformats.org/drawingml/2006/main" xmlns:r="http://schemas.openxmlformats.org/officeDocument/2006/relationships" xmlns:p="http://schemas.openxmlformats.org/presentationml/2006/main">
  <p:tag name="NUM" val="5"/>
</p:tagLst>
</file>

<file path=ppt/tags/tag78.xml><?xml version="1.0" encoding="utf-8"?>
<p:tagLst xmlns:a="http://schemas.openxmlformats.org/drawingml/2006/main" xmlns:r="http://schemas.openxmlformats.org/officeDocument/2006/relationships" xmlns:p="http://schemas.openxmlformats.org/presentationml/2006/main">
  <p:tag name="NUM" val="6"/>
</p:tagLst>
</file>

<file path=ppt/tags/tag79.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3"/>
</p:tagLst>
</file>

<file path=ppt/tags/tag83.xml><?xml version="1.0" encoding="utf-8"?>
<p:tagLst xmlns:a="http://schemas.openxmlformats.org/drawingml/2006/main" xmlns:r="http://schemas.openxmlformats.org/officeDocument/2006/relationships" xmlns:p="http://schemas.openxmlformats.org/presentationml/2006/main">
  <p:tag name="NUM" val="4"/>
</p:tagLst>
</file>

<file path=ppt/tags/tag84.xml><?xml version="1.0" encoding="utf-8"?>
<p:tagLst xmlns:a="http://schemas.openxmlformats.org/drawingml/2006/main" xmlns:r="http://schemas.openxmlformats.org/officeDocument/2006/relationships" xmlns:p="http://schemas.openxmlformats.org/presentationml/2006/main">
  <p:tag name="NUM" val="5"/>
</p:tagLst>
</file>

<file path=ppt/tags/tag85.xml><?xml version="1.0" encoding="utf-8"?>
<p:tagLst xmlns:a="http://schemas.openxmlformats.org/drawingml/2006/main" xmlns:r="http://schemas.openxmlformats.org/officeDocument/2006/relationships" xmlns:p="http://schemas.openxmlformats.org/presentationml/2006/main">
  <p:tag name="NUM" val="6"/>
</p:tagLst>
</file>

<file path=ppt/tags/tag86.xml><?xml version="1.0" encoding="utf-8"?>
<p:tagLst xmlns:a="http://schemas.openxmlformats.org/drawingml/2006/main" xmlns:r="http://schemas.openxmlformats.org/officeDocument/2006/relationships" xmlns:p="http://schemas.openxmlformats.org/presentationml/2006/main">
  <p:tag name="NUM" val="7"/>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BE428AC39C2174AA60E2B24655F8CA0" ma:contentTypeVersion="13" ma:contentTypeDescription="Create a new document." ma:contentTypeScope="" ma:versionID="62dc4ba41e2ac8dff66dff98482acf91">
  <xsd:schema xmlns:xsd="http://www.w3.org/2001/XMLSchema" xmlns:xs="http://www.w3.org/2001/XMLSchema" xmlns:p="http://schemas.microsoft.com/office/2006/metadata/properties" xmlns:ns3="95bab860-2d6b-4602-b166-24da51455eee" xmlns:ns4="cdf6d0ad-cdd5-4030-b89e-97d3a33d71ec" targetNamespace="http://schemas.microsoft.com/office/2006/metadata/properties" ma:root="true" ma:fieldsID="6819d03f2fd1c2bcc080d0781f6df30b" ns3:_="" ns4:_="">
    <xsd:import namespace="95bab860-2d6b-4602-b166-24da51455eee"/>
    <xsd:import namespace="cdf6d0ad-cdd5-4030-b89e-97d3a33d71e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3:MediaServiceOCR"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bab860-2d6b-4602-b166-24da51455e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f6d0ad-cdd5-4030-b89e-97d3a33d71ec"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F4F89C6-129B-4DC2-9295-3D495C06DA5A}">
  <ds:schemaRefs>
    <ds:schemaRef ds:uri="http://purl.org/dc/elements/1.1/"/>
    <ds:schemaRef ds:uri="http://schemas.microsoft.com/office/2006/metadata/properties"/>
    <ds:schemaRef ds:uri="http://schemas.microsoft.com/office/2006/documentManagement/types"/>
    <ds:schemaRef ds:uri="cdf6d0ad-cdd5-4030-b89e-97d3a33d71ec"/>
    <ds:schemaRef ds:uri="95bab860-2d6b-4602-b166-24da51455eee"/>
    <ds:schemaRef ds:uri="http://www.w3.org/XML/1998/namespace"/>
    <ds:schemaRef ds:uri="http://schemas.microsoft.com/office/infopath/2007/PartnerControls"/>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EE4821E2-B984-4DF4-A505-546F93AB0A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bab860-2d6b-4602-b166-24da51455eee"/>
    <ds:schemaRef ds:uri="cdf6d0ad-cdd5-4030-b89e-97d3a33d71e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5F99891-13D0-486D-B4EE-C3415E1246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4070</TotalTime>
  <Words>4053</Words>
  <Application>Microsoft Office PowerPoint</Application>
  <PresentationFormat>Widescreen</PresentationFormat>
  <Paragraphs>278</Paragraphs>
  <Slides>28</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Avenir Roman</vt:lpstr>
      <vt:lpstr>Calibri</vt:lpstr>
      <vt:lpstr>Noto Sans Symbols</vt:lpstr>
      <vt:lpstr>Symbol</vt:lpstr>
      <vt:lpstr>Office Theme</vt:lpstr>
      <vt:lpstr>05</vt:lpstr>
      <vt:lpstr>Clause de non-responsabilité</vt:lpstr>
      <vt:lpstr>Objectifs d’apprentissage</vt:lpstr>
      <vt:lpstr>Transmission du SARS-CoV-2 (1)</vt:lpstr>
      <vt:lpstr>Transmission du SARS-CoV-2 (2)</vt:lpstr>
      <vt:lpstr>Transmission du SARS-CoV-2 (3)</vt:lpstr>
      <vt:lpstr>Effectuer une évaluation des risques biologiques (1)</vt:lpstr>
      <vt:lpstr>Effectuer une évaluation des risques biologiques (2)</vt:lpstr>
      <vt:lpstr>Niveau de risque associé aux procédures de TDR–Ag du SARS-CoV-2</vt:lpstr>
      <vt:lpstr>Ce qu’il faut faire avant le prélèvement et l’analyse d’un échantillon</vt:lpstr>
      <vt:lpstr>Comment mettre et comment ôter un EPI</vt:lpstr>
      <vt:lpstr>Mettre en place le poste de travail</vt:lpstr>
      <vt:lpstr>Configuration du poste de travail</vt:lpstr>
      <vt:lpstr>En manipulant des TDR-Ag du SARS-CoV-2, vous devez :</vt:lpstr>
      <vt:lpstr>Désinfectants</vt:lpstr>
      <vt:lpstr>Désinfectants pour le SARS-CoV-2</vt:lpstr>
      <vt:lpstr>Préparation et utilisation de désinfectants</vt:lpstr>
      <vt:lpstr>Dilution de désinfectants : L’eau de javel – exemple d’une solution à 0.5 %</vt:lpstr>
      <vt:lpstr>Dilution de désinfectants : L’éthanol</vt:lpstr>
      <vt:lpstr>Gérer un déversement (mineur)</vt:lpstr>
      <vt:lpstr>Gestion des déchets</vt:lpstr>
      <vt:lpstr>Gérer les déchets (1)</vt:lpstr>
      <vt:lpstr>Gérer les déchets (2)</vt:lpstr>
      <vt:lpstr>Ce qu’il faut faire après le test</vt:lpstr>
      <vt:lpstr>Tests réalisés dans la communauté</vt:lpstr>
      <vt:lpstr>PowerPoint Presentation</vt:lpstr>
      <vt:lpstr>PowerPoint Presentation</vt:lpstr>
      <vt:lpstr>Des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72</cp:revision>
  <dcterms:created xsi:type="dcterms:W3CDTF">2020-10-08T10:02:18Z</dcterms:created>
  <dcterms:modified xsi:type="dcterms:W3CDTF">2022-10-04T09:59:41Z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0x010100EBE428AC39C2174AA60E2B24655F8CA0</vt:lpwstr>
  </property>
</Properties>
</file>